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1.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57" r:id="rId3"/>
    <p:sldId id="258" r:id="rId4"/>
    <p:sldId id="259" r:id="rId5"/>
    <p:sldId id="266" r:id="rId6"/>
    <p:sldId id="267" r:id="rId7"/>
    <p:sldId id="260" r:id="rId8"/>
    <p:sldId id="261" r:id="rId9"/>
    <p:sldId id="262" r:id="rId10"/>
    <p:sldId id="263" r:id="rId11"/>
    <p:sldId id="264" r:id="rId12"/>
    <p:sldId id="265" r:id="rId13"/>
    <p:sldId id="268" r:id="rId14"/>
    <p:sldId id="269" r:id="rId15"/>
    <p:sldId id="270" r:id="rId16"/>
    <p:sldId id="272" r:id="rId17"/>
    <p:sldId id="273" r:id="rId18"/>
    <p:sldId id="271"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erda Agan" initials="VA" lastIdx="2" clrIdx="0">
    <p:extLst>
      <p:ext uri="{19B8F6BF-5375-455C-9EA6-DF929625EA0E}">
        <p15:presenceInfo xmlns:p15="http://schemas.microsoft.com/office/powerpoint/2012/main" userId="33143f1761b928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85"/>
    <p:restoredTop sz="61360"/>
  </p:normalViewPr>
  <p:slideViewPr>
    <p:cSldViewPr snapToGrid="0" snapToObjects="1">
      <p:cViewPr varScale="1">
        <p:scale>
          <a:sx n="71" d="100"/>
          <a:sy n="71" d="100"/>
        </p:scale>
        <p:origin x="55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9-17T13:51:45.857" idx="1">
    <p:pos x="10" y="10"/>
    <p:text>Positive versus negative strand? </p:text>
    <p:extLst>
      <p:ext uri="{C676402C-5697-4E1C-873F-D02D1690AC5C}">
        <p15:threadingInfo xmlns:p15="http://schemas.microsoft.com/office/powerpoint/2012/main" timeZoneBias="300"/>
      </p:ext>
    </p:extLst>
  </p:cm>
  <p:cm authorId="1" dt="2020-09-17T13:52:10.015" idx="2">
    <p:pos x="106" y="106"/>
    <p:text>How can we take methcounts info and create something useful? </p:text>
    <p:extLst>
      <p:ext uri="{C676402C-5697-4E1C-873F-D02D1690AC5C}">
        <p15:threadingInfo xmlns:p15="http://schemas.microsoft.com/office/powerpoint/2012/main" timeZoneBias="30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B03B39-0B15-8E40-9CC1-9D83D2BB5A21}" type="datetimeFigureOut">
              <a:rPr lang="en-US" smtClean="0"/>
              <a:t>11/24/20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1CEA58-B0DE-754C-ADD7-D276AA203DA1}" type="slidenum">
              <a:rPr lang="en-US" smtClean="0"/>
              <a:t>‹#›</a:t>
            </a:fld>
            <a:endParaRPr lang="en-US"/>
          </a:p>
        </p:txBody>
      </p:sp>
    </p:spTree>
    <p:extLst>
      <p:ext uri="{BB962C8B-B14F-4D97-AF65-F5344CB8AC3E}">
        <p14:creationId xmlns:p14="http://schemas.microsoft.com/office/powerpoint/2010/main" val="5216959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1CEA58-B0DE-754C-ADD7-D276AA203DA1}" type="slidenum">
              <a:rPr lang="en-US" smtClean="0"/>
              <a:t>1</a:t>
            </a:fld>
            <a:endParaRPr lang="en-US"/>
          </a:p>
        </p:txBody>
      </p:sp>
    </p:spTree>
    <p:extLst>
      <p:ext uri="{BB962C8B-B14F-4D97-AF65-F5344CB8AC3E}">
        <p14:creationId xmlns:p14="http://schemas.microsoft.com/office/powerpoint/2010/main" val="2101897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dnacore.missouri.edu</a:t>
            </a:r>
            <a:r>
              <a:rPr lang="en-US" dirty="0"/>
              <a:t>/PDF/</a:t>
            </a:r>
            <a:r>
              <a:rPr lang="en-US" dirty="0" err="1"/>
              <a:t>FastQC_Manual.pdf</a:t>
            </a:r>
            <a:endParaRPr lang="en-US" dirty="0"/>
          </a:p>
          <a:p>
            <a:endParaRPr lang="en-US" dirty="0"/>
          </a:p>
          <a:p>
            <a:r>
              <a:rPr lang="en-US" dirty="0"/>
              <a:t>Per Base Sequence Quality </a:t>
            </a:r>
          </a:p>
          <a:p>
            <a:pPr marL="171450" indent="-171450">
              <a:buFontTx/>
              <a:buChar char="-"/>
            </a:pPr>
            <a:r>
              <a:rPr lang="en-US" dirty="0"/>
              <a:t>Median quality value across all bases at each position in the </a:t>
            </a:r>
            <a:r>
              <a:rPr lang="en-US" dirty="0" err="1"/>
              <a:t>FastQ</a:t>
            </a:r>
            <a:r>
              <a:rPr lang="en-US" dirty="0"/>
              <a:t> file was &gt;40 </a:t>
            </a:r>
          </a:p>
          <a:p>
            <a:pPr marL="171450" indent="-171450">
              <a:buFontTx/>
              <a:buChar char="-"/>
            </a:pPr>
            <a:r>
              <a:rPr lang="en-US" dirty="0"/>
              <a:t>The higher the score, the better the base call </a:t>
            </a:r>
          </a:p>
          <a:p>
            <a:pPr marL="171450" indent="-171450">
              <a:buFontTx/>
              <a:buChar char="-"/>
            </a:pPr>
            <a:r>
              <a:rPr lang="en-US" dirty="0"/>
              <a:t>Very good quality (green)</a:t>
            </a:r>
            <a:endParaRPr lang="en-US" baseline="0" dirty="0"/>
          </a:p>
          <a:p>
            <a:pPr marL="171450" indent="-171450">
              <a:buFontTx/>
              <a:buChar char="-"/>
            </a:pPr>
            <a:endParaRPr lang="en-US" baseline="0" dirty="0"/>
          </a:p>
          <a:p>
            <a:pPr marL="0" indent="0">
              <a:buFontTx/>
              <a:buNone/>
            </a:pPr>
            <a:r>
              <a:rPr lang="en-US" baseline="0" dirty="0"/>
              <a:t>Per Sequence Quality </a:t>
            </a:r>
          </a:p>
          <a:p>
            <a:pPr marL="171450" indent="-171450">
              <a:buFontTx/>
              <a:buChar char="-"/>
            </a:pPr>
            <a:r>
              <a:rPr lang="en-US" baseline="0" dirty="0"/>
              <a:t>All sequences had a quality score &gt; or = 26 </a:t>
            </a:r>
          </a:p>
          <a:p>
            <a:pPr marL="171450" indent="-171450">
              <a:buFontTx/>
              <a:buChar char="-"/>
            </a:pPr>
            <a:endParaRPr lang="en-US" baseline="0" dirty="0"/>
          </a:p>
          <a:p>
            <a:pPr marL="0" indent="0">
              <a:buFontTx/>
              <a:buNone/>
            </a:pPr>
            <a:r>
              <a:rPr lang="en-US" baseline="0" dirty="0"/>
              <a:t>Per Base Sequence Content</a:t>
            </a:r>
          </a:p>
          <a:p>
            <a:pPr marL="171450" indent="-171450">
              <a:buFontTx/>
              <a:buChar char="-"/>
            </a:pPr>
            <a:r>
              <a:rPr lang="en-US" baseline="0" dirty="0"/>
              <a:t>Normally, you would expect that there would be little to no difference between the different bases of a sequence run, so the line in this plot should run parallel with each other</a:t>
            </a:r>
          </a:p>
          <a:p>
            <a:pPr marL="171450" indent="-171450">
              <a:buFontTx/>
              <a:buChar char="-"/>
            </a:pPr>
            <a:r>
              <a:rPr lang="en-US" baseline="0" dirty="0"/>
              <a:t>In our case, we are working with bisulfite-converted DNA, so there is a T bias for Read 1 (i.e., T-rich reads), and A bias for Read 2 (i.e., A-rich reads), which are compliments of the T-rich sequences </a:t>
            </a:r>
          </a:p>
          <a:p>
            <a:pPr marL="0" indent="0">
              <a:buFontTx/>
              <a:buNone/>
            </a:pPr>
            <a:endParaRPr lang="en-US" baseline="0" dirty="0"/>
          </a:p>
          <a:p>
            <a:pPr marL="0" indent="0">
              <a:buFontTx/>
              <a:buNone/>
            </a:pPr>
            <a:r>
              <a:rPr lang="en-US" baseline="0" dirty="0"/>
              <a:t>Per sequence GC content </a:t>
            </a:r>
          </a:p>
          <a:p>
            <a:pPr marL="171450" indent="-171450">
              <a:buFontTx/>
              <a:buChar char="-"/>
            </a:pPr>
            <a:r>
              <a:rPr lang="en-US" baseline="0" dirty="0"/>
              <a:t>~20% GC content</a:t>
            </a:r>
          </a:p>
          <a:p>
            <a:pPr marL="171450" indent="-171450">
              <a:buFontTx/>
              <a:buChar char="-"/>
            </a:pPr>
            <a:endParaRPr lang="en-US" baseline="0" dirty="0"/>
          </a:p>
          <a:p>
            <a:pPr marL="0" indent="0">
              <a:buFontTx/>
              <a:buNone/>
            </a:pPr>
            <a:r>
              <a:rPr lang="en-US" baseline="0" dirty="0"/>
              <a:t>Per base N content</a:t>
            </a:r>
          </a:p>
          <a:p>
            <a:pPr marL="171450" indent="-171450">
              <a:buFontTx/>
              <a:buChar char="-"/>
            </a:pPr>
            <a:r>
              <a:rPr lang="en-US" baseline="0" dirty="0"/>
              <a:t>No N’s (i.e., unknowns) were called at each position in the read</a:t>
            </a:r>
          </a:p>
          <a:p>
            <a:pPr marL="171450" indent="-171450">
              <a:buFontTx/>
              <a:buChar char="-"/>
            </a:pPr>
            <a:endParaRPr lang="en-US" baseline="0" dirty="0"/>
          </a:p>
          <a:p>
            <a:pPr marL="0" indent="0">
              <a:buFontTx/>
              <a:buNone/>
            </a:pPr>
            <a:endParaRPr lang="en-US" baseline="0" dirty="0"/>
          </a:p>
        </p:txBody>
      </p:sp>
      <p:sp>
        <p:nvSpPr>
          <p:cNvPr id="4" name="Slide Number Placeholder 3"/>
          <p:cNvSpPr>
            <a:spLocks noGrp="1"/>
          </p:cNvSpPr>
          <p:nvPr>
            <p:ph type="sldNum" sz="quarter" idx="5"/>
          </p:nvPr>
        </p:nvSpPr>
        <p:spPr/>
        <p:txBody>
          <a:bodyPr/>
          <a:lstStyle/>
          <a:p>
            <a:fld id="{381CEA58-B0DE-754C-ADD7-D276AA203DA1}" type="slidenum">
              <a:rPr lang="en-US" smtClean="0"/>
              <a:t>7</a:t>
            </a:fld>
            <a:endParaRPr lang="en-US"/>
          </a:p>
        </p:txBody>
      </p:sp>
    </p:spTree>
    <p:extLst>
      <p:ext uri="{BB962C8B-B14F-4D97-AF65-F5344CB8AC3E}">
        <p14:creationId xmlns:p14="http://schemas.microsoft.com/office/powerpoint/2010/main" val="26858156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1CEA58-B0DE-754C-ADD7-D276AA203DA1}" type="slidenum">
              <a:rPr lang="en-US" smtClean="0"/>
              <a:t>8</a:t>
            </a:fld>
            <a:endParaRPr lang="en-US"/>
          </a:p>
        </p:txBody>
      </p:sp>
    </p:spTree>
    <p:extLst>
      <p:ext uri="{BB962C8B-B14F-4D97-AF65-F5344CB8AC3E}">
        <p14:creationId xmlns:p14="http://schemas.microsoft.com/office/powerpoint/2010/main" val="13723239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dirty="0" err="1"/>
              <a:t>Mapstats</a:t>
            </a:r>
            <a:r>
              <a:rPr lang="en-US" dirty="0"/>
              <a:t>” files includes the total number and proportion of reads mapped, how many paired end mates were mapped together, and the distribution of fragment lengths computed by the matched pairs </a:t>
            </a:r>
          </a:p>
        </p:txBody>
      </p:sp>
      <p:sp>
        <p:nvSpPr>
          <p:cNvPr id="4" name="Slide Number Placeholder 3"/>
          <p:cNvSpPr>
            <a:spLocks noGrp="1"/>
          </p:cNvSpPr>
          <p:nvPr>
            <p:ph type="sldNum" sz="quarter" idx="5"/>
          </p:nvPr>
        </p:nvSpPr>
        <p:spPr/>
        <p:txBody>
          <a:bodyPr/>
          <a:lstStyle/>
          <a:p>
            <a:fld id="{381CEA58-B0DE-754C-ADD7-D276AA203DA1}" type="slidenum">
              <a:rPr lang="en-US" smtClean="0"/>
              <a:t>14</a:t>
            </a:fld>
            <a:endParaRPr lang="en-US"/>
          </a:p>
        </p:txBody>
      </p:sp>
    </p:spTree>
    <p:extLst>
      <p:ext uri="{BB962C8B-B14F-4D97-AF65-F5344CB8AC3E}">
        <p14:creationId xmlns:p14="http://schemas.microsoft.com/office/powerpoint/2010/main" val="20966572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1CEA58-B0DE-754C-ADD7-D276AA203DA1}" type="slidenum">
              <a:rPr lang="en-US" smtClean="0"/>
              <a:t>17</a:t>
            </a:fld>
            <a:endParaRPr lang="en-US"/>
          </a:p>
        </p:txBody>
      </p:sp>
    </p:spTree>
    <p:extLst>
      <p:ext uri="{BB962C8B-B14F-4D97-AF65-F5344CB8AC3E}">
        <p14:creationId xmlns:p14="http://schemas.microsoft.com/office/powerpoint/2010/main" val="27441105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 CONVERSTION RATE refers to the conversion rate for positive strand mappers, i.e., bisulfite conversion rate in file_1, or T-rich reads (T to C+T ratio). Total number of nucleotides used is given, and numbers for </a:t>
            </a:r>
            <a:r>
              <a:rPr lang="en-US" dirty="0" err="1"/>
              <a:t>pos</a:t>
            </a:r>
            <a:r>
              <a:rPr lang="en-US" dirty="0"/>
              <a:t> and neg strands should be similar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NEG CONVERSION RATE refers to the conversion rate for negative strand mappers, i.e., bisulfite conversion rate in file_2, or A-rich reads (T to C+T ratio). Total number of nucleotides used is given, and numbers for </a:t>
            </a:r>
            <a:r>
              <a:rPr lang="en-US" dirty="0" err="1"/>
              <a:t>pos</a:t>
            </a:r>
            <a:r>
              <a:rPr lang="en-US" dirty="0"/>
              <a:t> and neg strands should be similar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information is presented separately because this is often a good way to see when some problem has occurred in the context of paired-end reads. If the conversion rate looks significantly different between the two strands, then we would go back and look for a mistake that has been made at an earlier stage in the pipeline. </a:t>
            </a:r>
          </a:p>
          <a:p>
            <a:endParaRPr lang="en-US" dirty="0"/>
          </a:p>
          <a:p>
            <a:r>
              <a:rPr lang="en-US" b="1" dirty="0"/>
              <a:t>The bisulfite conversion rate reported in </a:t>
            </a:r>
            <a:r>
              <a:rPr lang="en-US" b="1" dirty="0" err="1"/>
              <a:t>MethBase</a:t>
            </a:r>
            <a:r>
              <a:rPr lang="en-US" b="1" dirty="0"/>
              <a:t> is computed from all non-CpG cytosines, and assumes zero non-CpG methylation. Because this is likely not true, we report a conservative estimate of conversion rate</a:t>
            </a:r>
          </a:p>
        </p:txBody>
      </p:sp>
      <p:sp>
        <p:nvSpPr>
          <p:cNvPr id="4" name="Slide Number Placeholder 3"/>
          <p:cNvSpPr>
            <a:spLocks noGrp="1"/>
          </p:cNvSpPr>
          <p:nvPr>
            <p:ph type="sldNum" sz="quarter" idx="5"/>
          </p:nvPr>
        </p:nvSpPr>
        <p:spPr/>
        <p:txBody>
          <a:bodyPr/>
          <a:lstStyle/>
          <a:p>
            <a:fld id="{381CEA58-B0DE-754C-ADD7-D276AA203DA1}" type="slidenum">
              <a:rPr lang="en-US" smtClean="0"/>
              <a:t>18</a:t>
            </a:fld>
            <a:endParaRPr lang="en-US"/>
          </a:p>
        </p:txBody>
      </p:sp>
    </p:spTree>
    <p:extLst>
      <p:ext uri="{BB962C8B-B14F-4D97-AF65-F5344CB8AC3E}">
        <p14:creationId xmlns:p14="http://schemas.microsoft.com/office/powerpoint/2010/main" val="4192412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output file contains one line per cytosine site. The first column is the chromosome. The second is the location of the cytosine. The 3rd column indicates the strand, which can be either + or -. The 4th column is the sequence context of that site, followed by an x if the site has mutated in the sample away from the reference genome. The 5th column is the estimated methylation level, equal to the number of Cs in reads at position corresponding to the site, divided by the sum of the Cs and </a:t>
            </a:r>
            <a:r>
              <a:rPr lang="en-US" dirty="0" err="1"/>
              <a:t>Ts</a:t>
            </a:r>
            <a:r>
              <a:rPr lang="en-US" dirty="0"/>
              <a:t> mapping to that position. The final column is number of reads overlapping with that site.</a:t>
            </a:r>
          </a:p>
        </p:txBody>
      </p:sp>
      <p:sp>
        <p:nvSpPr>
          <p:cNvPr id="4" name="Slide Number Placeholder 3"/>
          <p:cNvSpPr>
            <a:spLocks noGrp="1"/>
          </p:cNvSpPr>
          <p:nvPr>
            <p:ph type="sldNum" sz="quarter" idx="5"/>
          </p:nvPr>
        </p:nvSpPr>
        <p:spPr/>
        <p:txBody>
          <a:bodyPr/>
          <a:lstStyle/>
          <a:p>
            <a:fld id="{381CEA58-B0DE-754C-ADD7-D276AA203DA1}" type="slidenum">
              <a:rPr lang="en-US" smtClean="0"/>
              <a:t>20</a:t>
            </a:fld>
            <a:endParaRPr lang="en-US"/>
          </a:p>
        </p:txBody>
      </p:sp>
    </p:spTree>
    <p:extLst>
      <p:ext uri="{BB962C8B-B14F-4D97-AF65-F5344CB8AC3E}">
        <p14:creationId xmlns:p14="http://schemas.microsoft.com/office/powerpoint/2010/main" val="10890680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HMRs at promoters are shared between many </a:t>
            </a:r>
            <a:r>
              <a:rPr lang="en-US"/>
              <a:t>cell types</a:t>
            </a:r>
          </a:p>
          <a:p>
            <a:endParaRPr lang="en-US"/>
          </a:p>
        </p:txBody>
      </p:sp>
      <p:sp>
        <p:nvSpPr>
          <p:cNvPr id="4" name="Slide Number Placeholder 3"/>
          <p:cNvSpPr>
            <a:spLocks noGrp="1"/>
          </p:cNvSpPr>
          <p:nvPr>
            <p:ph type="sldNum" sz="quarter" idx="5"/>
          </p:nvPr>
        </p:nvSpPr>
        <p:spPr/>
        <p:txBody>
          <a:bodyPr/>
          <a:lstStyle/>
          <a:p>
            <a:fld id="{381CEA58-B0DE-754C-ADD7-D276AA203DA1}" type="slidenum">
              <a:rPr lang="en-US" smtClean="0"/>
              <a:t>21</a:t>
            </a:fld>
            <a:endParaRPr lang="en-US"/>
          </a:p>
        </p:txBody>
      </p:sp>
    </p:spTree>
    <p:extLst>
      <p:ext uri="{BB962C8B-B14F-4D97-AF65-F5344CB8AC3E}">
        <p14:creationId xmlns:p14="http://schemas.microsoft.com/office/powerpoint/2010/main" val="21488249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1CEA58-B0DE-754C-ADD7-D276AA203DA1}" type="slidenum">
              <a:rPr lang="en-US" smtClean="0"/>
              <a:t>22</a:t>
            </a:fld>
            <a:endParaRPr lang="en-US"/>
          </a:p>
        </p:txBody>
      </p:sp>
    </p:spTree>
    <p:extLst>
      <p:ext uri="{BB962C8B-B14F-4D97-AF65-F5344CB8AC3E}">
        <p14:creationId xmlns:p14="http://schemas.microsoft.com/office/powerpoint/2010/main" val="4043060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571E8-A5CD-7846-B619-DDF09AB6C7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6E202B1-E7DF-F34B-B890-678361FC8E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86D37F-D0E9-AD44-98AB-72D6F8BEFE6A}"/>
              </a:ext>
            </a:extLst>
          </p:cNvPr>
          <p:cNvSpPr>
            <a:spLocks noGrp="1"/>
          </p:cNvSpPr>
          <p:nvPr>
            <p:ph type="dt" sz="half" idx="10"/>
          </p:nvPr>
        </p:nvSpPr>
        <p:spPr/>
        <p:txBody>
          <a:bodyPr/>
          <a:lstStyle/>
          <a:p>
            <a:fld id="{777238E9-2A91-754D-A7B5-C7121C94B4E7}" type="datetimeFigureOut">
              <a:rPr lang="en-US" smtClean="0"/>
              <a:t>11/24/20</a:t>
            </a:fld>
            <a:endParaRPr lang="en-US"/>
          </a:p>
        </p:txBody>
      </p:sp>
      <p:sp>
        <p:nvSpPr>
          <p:cNvPr id="5" name="Footer Placeholder 4">
            <a:extLst>
              <a:ext uri="{FF2B5EF4-FFF2-40B4-BE49-F238E27FC236}">
                <a16:creationId xmlns:a16="http://schemas.microsoft.com/office/drawing/2014/main" id="{75ACE953-464A-4942-A05D-EAD19B15CB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7C4707-6910-BB4A-AA69-85923A0B1591}"/>
              </a:ext>
            </a:extLst>
          </p:cNvPr>
          <p:cNvSpPr>
            <a:spLocks noGrp="1"/>
          </p:cNvSpPr>
          <p:nvPr>
            <p:ph type="sldNum" sz="quarter" idx="12"/>
          </p:nvPr>
        </p:nvSpPr>
        <p:spPr/>
        <p:txBody>
          <a:bodyPr/>
          <a:lstStyle/>
          <a:p>
            <a:fld id="{5B711C2F-01D3-764D-8C74-D50656E83261}" type="slidenum">
              <a:rPr lang="en-US" smtClean="0"/>
              <a:t>‹#›</a:t>
            </a:fld>
            <a:endParaRPr lang="en-US"/>
          </a:p>
        </p:txBody>
      </p:sp>
    </p:spTree>
    <p:extLst>
      <p:ext uri="{BB962C8B-B14F-4D97-AF65-F5344CB8AC3E}">
        <p14:creationId xmlns:p14="http://schemas.microsoft.com/office/powerpoint/2010/main" val="9641641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D0368-26D0-8B4F-B651-0BB36E3DA7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749FE2-E62A-9641-BE0C-D3791C75CCC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D21EDA-FFB0-E44E-A5B5-27D220C00A02}"/>
              </a:ext>
            </a:extLst>
          </p:cNvPr>
          <p:cNvSpPr>
            <a:spLocks noGrp="1"/>
          </p:cNvSpPr>
          <p:nvPr>
            <p:ph type="dt" sz="half" idx="10"/>
          </p:nvPr>
        </p:nvSpPr>
        <p:spPr/>
        <p:txBody>
          <a:bodyPr/>
          <a:lstStyle/>
          <a:p>
            <a:fld id="{777238E9-2A91-754D-A7B5-C7121C94B4E7}" type="datetimeFigureOut">
              <a:rPr lang="en-US" smtClean="0"/>
              <a:t>11/24/20</a:t>
            </a:fld>
            <a:endParaRPr lang="en-US"/>
          </a:p>
        </p:txBody>
      </p:sp>
      <p:sp>
        <p:nvSpPr>
          <p:cNvPr id="5" name="Footer Placeholder 4">
            <a:extLst>
              <a:ext uri="{FF2B5EF4-FFF2-40B4-BE49-F238E27FC236}">
                <a16:creationId xmlns:a16="http://schemas.microsoft.com/office/drawing/2014/main" id="{F38181B8-5517-AD4D-86D4-FE19CA234B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CEB88D-8F31-E34A-9457-C8EB2C8D6725}"/>
              </a:ext>
            </a:extLst>
          </p:cNvPr>
          <p:cNvSpPr>
            <a:spLocks noGrp="1"/>
          </p:cNvSpPr>
          <p:nvPr>
            <p:ph type="sldNum" sz="quarter" idx="12"/>
          </p:nvPr>
        </p:nvSpPr>
        <p:spPr/>
        <p:txBody>
          <a:bodyPr/>
          <a:lstStyle/>
          <a:p>
            <a:fld id="{5B711C2F-01D3-764D-8C74-D50656E83261}" type="slidenum">
              <a:rPr lang="en-US" smtClean="0"/>
              <a:t>‹#›</a:t>
            </a:fld>
            <a:endParaRPr lang="en-US"/>
          </a:p>
        </p:txBody>
      </p:sp>
    </p:spTree>
    <p:extLst>
      <p:ext uri="{BB962C8B-B14F-4D97-AF65-F5344CB8AC3E}">
        <p14:creationId xmlns:p14="http://schemas.microsoft.com/office/powerpoint/2010/main" val="23505322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4FE8985-9A46-0744-A490-141AC86961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0157CB-DC1A-DF4B-AC68-5A4D420FD5E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CBA3A0-6C47-6344-876B-147F964BAC24}"/>
              </a:ext>
            </a:extLst>
          </p:cNvPr>
          <p:cNvSpPr>
            <a:spLocks noGrp="1"/>
          </p:cNvSpPr>
          <p:nvPr>
            <p:ph type="dt" sz="half" idx="10"/>
          </p:nvPr>
        </p:nvSpPr>
        <p:spPr/>
        <p:txBody>
          <a:bodyPr/>
          <a:lstStyle/>
          <a:p>
            <a:fld id="{777238E9-2A91-754D-A7B5-C7121C94B4E7}" type="datetimeFigureOut">
              <a:rPr lang="en-US" smtClean="0"/>
              <a:t>11/24/20</a:t>
            </a:fld>
            <a:endParaRPr lang="en-US"/>
          </a:p>
        </p:txBody>
      </p:sp>
      <p:sp>
        <p:nvSpPr>
          <p:cNvPr id="5" name="Footer Placeholder 4">
            <a:extLst>
              <a:ext uri="{FF2B5EF4-FFF2-40B4-BE49-F238E27FC236}">
                <a16:creationId xmlns:a16="http://schemas.microsoft.com/office/drawing/2014/main" id="{7F98821C-30D7-A94C-9110-EF6A03216A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B35FF8-8E10-BD43-9F7C-B5B671E15A6C}"/>
              </a:ext>
            </a:extLst>
          </p:cNvPr>
          <p:cNvSpPr>
            <a:spLocks noGrp="1"/>
          </p:cNvSpPr>
          <p:nvPr>
            <p:ph type="sldNum" sz="quarter" idx="12"/>
          </p:nvPr>
        </p:nvSpPr>
        <p:spPr/>
        <p:txBody>
          <a:bodyPr/>
          <a:lstStyle/>
          <a:p>
            <a:fld id="{5B711C2F-01D3-764D-8C74-D50656E83261}" type="slidenum">
              <a:rPr lang="en-US" smtClean="0"/>
              <a:t>‹#›</a:t>
            </a:fld>
            <a:endParaRPr lang="en-US"/>
          </a:p>
        </p:txBody>
      </p:sp>
    </p:spTree>
    <p:extLst>
      <p:ext uri="{BB962C8B-B14F-4D97-AF65-F5344CB8AC3E}">
        <p14:creationId xmlns:p14="http://schemas.microsoft.com/office/powerpoint/2010/main" val="2462592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8E5E7-A1FC-0B44-AB32-66942AF8AE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49D147-5FC9-044D-8067-BCC426AFA14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B673FE-065C-E740-9D19-F79BDC1E33CA}"/>
              </a:ext>
            </a:extLst>
          </p:cNvPr>
          <p:cNvSpPr>
            <a:spLocks noGrp="1"/>
          </p:cNvSpPr>
          <p:nvPr>
            <p:ph type="dt" sz="half" idx="10"/>
          </p:nvPr>
        </p:nvSpPr>
        <p:spPr/>
        <p:txBody>
          <a:bodyPr/>
          <a:lstStyle/>
          <a:p>
            <a:fld id="{777238E9-2A91-754D-A7B5-C7121C94B4E7}" type="datetimeFigureOut">
              <a:rPr lang="en-US" smtClean="0"/>
              <a:t>11/24/20</a:t>
            </a:fld>
            <a:endParaRPr lang="en-US"/>
          </a:p>
        </p:txBody>
      </p:sp>
      <p:sp>
        <p:nvSpPr>
          <p:cNvPr id="5" name="Footer Placeholder 4">
            <a:extLst>
              <a:ext uri="{FF2B5EF4-FFF2-40B4-BE49-F238E27FC236}">
                <a16:creationId xmlns:a16="http://schemas.microsoft.com/office/drawing/2014/main" id="{49BDCEB3-CDE0-AA47-92D0-82C6DB3277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0AAFF8-F7D8-9549-B79A-3EF3AB2639B6}"/>
              </a:ext>
            </a:extLst>
          </p:cNvPr>
          <p:cNvSpPr>
            <a:spLocks noGrp="1"/>
          </p:cNvSpPr>
          <p:nvPr>
            <p:ph type="sldNum" sz="quarter" idx="12"/>
          </p:nvPr>
        </p:nvSpPr>
        <p:spPr/>
        <p:txBody>
          <a:bodyPr/>
          <a:lstStyle/>
          <a:p>
            <a:fld id="{5B711C2F-01D3-764D-8C74-D50656E83261}" type="slidenum">
              <a:rPr lang="en-US" smtClean="0"/>
              <a:t>‹#›</a:t>
            </a:fld>
            <a:endParaRPr lang="en-US"/>
          </a:p>
        </p:txBody>
      </p:sp>
    </p:spTree>
    <p:extLst>
      <p:ext uri="{BB962C8B-B14F-4D97-AF65-F5344CB8AC3E}">
        <p14:creationId xmlns:p14="http://schemas.microsoft.com/office/powerpoint/2010/main" val="2275518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F8D95-0210-1246-A53C-5E5690594F9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C591007-B393-CF46-ACC5-EEC6437828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E0C6652-4536-C84B-B3A0-4E30C69DED06}"/>
              </a:ext>
            </a:extLst>
          </p:cNvPr>
          <p:cNvSpPr>
            <a:spLocks noGrp="1"/>
          </p:cNvSpPr>
          <p:nvPr>
            <p:ph type="dt" sz="half" idx="10"/>
          </p:nvPr>
        </p:nvSpPr>
        <p:spPr/>
        <p:txBody>
          <a:bodyPr/>
          <a:lstStyle/>
          <a:p>
            <a:fld id="{777238E9-2A91-754D-A7B5-C7121C94B4E7}" type="datetimeFigureOut">
              <a:rPr lang="en-US" smtClean="0"/>
              <a:t>11/24/20</a:t>
            </a:fld>
            <a:endParaRPr lang="en-US"/>
          </a:p>
        </p:txBody>
      </p:sp>
      <p:sp>
        <p:nvSpPr>
          <p:cNvPr id="5" name="Footer Placeholder 4">
            <a:extLst>
              <a:ext uri="{FF2B5EF4-FFF2-40B4-BE49-F238E27FC236}">
                <a16:creationId xmlns:a16="http://schemas.microsoft.com/office/drawing/2014/main" id="{B524B799-78C9-354E-9644-DA35E06082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6919DB-DB1D-D04F-B6E2-6133FFE556F9}"/>
              </a:ext>
            </a:extLst>
          </p:cNvPr>
          <p:cNvSpPr>
            <a:spLocks noGrp="1"/>
          </p:cNvSpPr>
          <p:nvPr>
            <p:ph type="sldNum" sz="quarter" idx="12"/>
          </p:nvPr>
        </p:nvSpPr>
        <p:spPr/>
        <p:txBody>
          <a:bodyPr/>
          <a:lstStyle/>
          <a:p>
            <a:fld id="{5B711C2F-01D3-764D-8C74-D50656E83261}" type="slidenum">
              <a:rPr lang="en-US" smtClean="0"/>
              <a:t>‹#›</a:t>
            </a:fld>
            <a:endParaRPr lang="en-US"/>
          </a:p>
        </p:txBody>
      </p:sp>
    </p:spTree>
    <p:extLst>
      <p:ext uri="{BB962C8B-B14F-4D97-AF65-F5344CB8AC3E}">
        <p14:creationId xmlns:p14="http://schemas.microsoft.com/office/powerpoint/2010/main" val="35098116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A1946-ECBE-D14B-A400-269CECA2EE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8052A5-3360-3045-B868-1D0739EFEDF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7A3806-F8BB-DD47-8394-32E141D98D5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EB50C0A-928B-6040-A5D3-10B7A804CCBA}"/>
              </a:ext>
            </a:extLst>
          </p:cNvPr>
          <p:cNvSpPr>
            <a:spLocks noGrp="1"/>
          </p:cNvSpPr>
          <p:nvPr>
            <p:ph type="dt" sz="half" idx="10"/>
          </p:nvPr>
        </p:nvSpPr>
        <p:spPr/>
        <p:txBody>
          <a:bodyPr/>
          <a:lstStyle/>
          <a:p>
            <a:fld id="{777238E9-2A91-754D-A7B5-C7121C94B4E7}" type="datetimeFigureOut">
              <a:rPr lang="en-US" smtClean="0"/>
              <a:t>11/24/20</a:t>
            </a:fld>
            <a:endParaRPr lang="en-US"/>
          </a:p>
        </p:txBody>
      </p:sp>
      <p:sp>
        <p:nvSpPr>
          <p:cNvPr id="6" name="Footer Placeholder 5">
            <a:extLst>
              <a:ext uri="{FF2B5EF4-FFF2-40B4-BE49-F238E27FC236}">
                <a16:creationId xmlns:a16="http://schemas.microsoft.com/office/drawing/2014/main" id="{EB74E07A-6321-9E4D-B112-CF9D80A0E6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2C356E-0EE7-B149-B812-495D5D9F42B9}"/>
              </a:ext>
            </a:extLst>
          </p:cNvPr>
          <p:cNvSpPr>
            <a:spLocks noGrp="1"/>
          </p:cNvSpPr>
          <p:nvPr>
            <p:ph type="sldNum" sz="quarter" idx="12"/>
          </p:nvPr>
        </p:nvSpPr>
        <p:spPr/>
        <p:txBody>
          <a:bodyPr/>
          <a:lstStyle/>
          <a:p>
            <a:fld id="{5B711C2F-01D3-764D-8C74-D50656E83261}" type="slidenum">
              <a:rPr lang="en-US" smtClean="0"/>
              <a:t>‹#›</a:t>
            </a:fld>
            <a:endParaRPr lang="en-US"/>
          </a:p>
        </p:txBody>
      </p:sp>
    </p:spTree>
    <p:extLst>
      <p:ext uri="{BB962C8B-B14F-4D97-AF65-F5344CB8AC3E}">
        <p14:creationId xmlns:p14="http://schemas.microsoft.com/office/powerpoint/2010/main" val="667240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B1950-ED27-8644-952C-94DE8D79744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49EC4D-607E-D047-BC3E-7328C60A79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35225F3-636E-AF4A-974B-8091C29CC7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CF0E715-7CFC-7745-BFF9-31BFEA8664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116933D-C731-C749-BCC1-15E81F1EAAF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EC5F7A-C7F9-4B4A-BBD1-D2C8F5D4EAD2}"/>
              </a:ext>
            </a:extLst>
          </p:cNvPr>
          <p:cNvSpPr>
            <a:spLocks noGrp="1"/>
          </p:cNvSpPr>
          <p:nvPr>
            <p:ph type="dt" sz="half" idx="10"/>
          </p:nvPr>
        </p:nvSpPr>
        <p:spPr/>
        <p:txBody>
          <a:bodyPr/>
          <a:lstStyle/>
          <a:p>
            <a:fld id="{777238E9-2A91-754D-A7B5-C7121C94B4E7}" type="datetimeFigureOut">
              <a:rPr lang="en-US" smtClean="0"/>
              <a:t>11/24/20</a:t>
            </a:fld>
            <a:endParaRPr lang="en-US"/>
          </a:p>
        </p:txBody>
      </p:sp>
      <p:sp>
        <p:nvSpPr>
          <p:cNvPr id="8" name="Footer Placeholder 7">
            <a:extLst>
              <a:ext uri="{FF2B5EF4-FFF2-40B4-BE49-F238E27FC236}">
                <a16:creationId xmlns:a16="http://schemas.microsoft.com/office/drawing/2014/main" id="{CDCF0E38-23C5-E84F-BEA0-416520729A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1EFD0-5F1F-3840-956B-8E91E006B96B}"/>
              </a:ext>
            </a:extLst>
          </p:cNvPr>
          <p:cNvSpPr>
            <a:spLocks noGrp="1"/>
          </p:cNvSpPr>
          <p:nvPr>
            <p:ph type="sldNum" sz="quarter" idx="12"/>
          </p:nvPr>
        </p:nvSpPr>
        <p:spPr/>
        <p:txBody>
          <a:bodyPr/>
          <a:lstStyle/>
          <a:p>
            <a:fld id="{5B711C2F-01D3-764D-8C74-D50656E83261}" type="slidenum">
              <a:rPr lang="en-US" smtClean="0"/>
              <a:t>‹#›</a:t>
            </a:fld>
            <a:endParaRPr lang="en-US"/>
          </a:p>
        </p:txBody>
      </p:sp>
    </p:spTree>
    <p:extLst>
      <p:ext uri="{BB962C8B-B14F-4D97-AF65-F5344CB8AC3E}">
        <p14:creationId xmlns:p14="http://schemas.microsoft.com/office/powerpoint/2010/main" val="38200007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70A5E-280C-1A4E-A446-ED23DF951D9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64E106-1C10-F143-9D26-3F2AC5A4C406}"/>
              </a:ext>
            </a:extLst>
          </p:cNvPr>
          <p:cNvSpPr>
            <a:spLocks noGrp="1"/>
          </p:cNvSpPr>
          <p:nvPr>
            <p:ph type="dt" sz="half" idx="10"/>
          </p:nvPr>
        </p:nvSpPr>
        <p:spPr/>
        <p:txBody>
          <a:bodyPr/>
          <a:lstStyle/>
          <a:p>
            <a:fld id="{777238E9-2A91-754D-A7B5-C7121C94B4E7}" type="datetimeFigureOut">
              <a:rPr lang="en-US" smtClean="0"/>
              <a:t>11/24/20</a:t>
            </a:fld>
            <a:endParaRPr lang="en-US"/>
          </a:p>
        </p:txBody>
      </p:sp>
      <p:sp>
        <p:nvSpPr>
          <p:cNvPr id="4" name="Footer Placeholder 3">
            <a:extLst>
              <a:ext uri="{FF2B5EF4-FFF2-40B4-BE49-F238E27FC236}">
                <a16:creationId xmlns:a16="http://schemas.microsoft.com/office/drawing/2014/main" id="{025AEC62-8C0A-C245-9AC3-978036A57F4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C1D3C1-7E37-1146-A898-C6308239FFBC}"/>
              </a:ext>
            </a:extLst>
          </p:cNvPr>
          <p:cNvSpPr>
            <a:spLocks noGrp="1"/>
          </p:cNvSpPr>
          <p:nvPr>
            <p:ph type="sldNum" sz="quarter" idx="12"/>
          </p:nvPr>
        </p:nvSpPr>
        <p:spPr/>
        <p:txBody>
          <a:bodyPr/>
          <a:lstStyle/>
          <a:p>
            <a:fld id="{5B711C2F-01D3-764D-8C74-D50656E83261}" type="slidenum">
              <a:rPr lang="en-US" smtClean="0"/>
              <a:t>‹#›</a:t>
            </a:fld>
            <a:endParaRPr lang="en-US"/>
          </a:p>
        </p:txBody>
      </p:sp>
    </p:spTree>
    <p:extLst>
      <p:ext uri="{BB962C8B-B14F-4D97-AF65-F5344CB8AC3E}">
        <p14:creationId xmlns:p14="http://schemas.microsoft.com/office/powerpoint/2010/main" val="1861597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AFAFB6-772C-8944-A295-F5EFE3CD981E}"/>
              </a:ext>
            </a:extLst>
          </p:cNvPr>
          <p:cNvSpPr>
            <a:spLocks noGrp="1"/>
          </p:cNvSpPr>
          <p:nvPr>
            <p:ph type="dt" sz="half" idx="10"/>
          </p:nvPr>
        </p:nvSpPr>
        <p:spPr/>
        <p:txBody>
          <a:bodyPr/>
          <a:lstStyle/>
          <a:p>
            <a:fld id="{777238E9-2A91-754D-A7B5-C7121C94B4E7}" type="datetimeFigureOut">
              <a:rPr lang="en-US" smtClean="0"/>
              <a:t>11/24/20</a:t>
            </a:fld>
            <a:endParaRPr lang="en-US"/>
          </a:p>
        </p:txBody>
      </p:sp>
      <p:sp>
        <p:nvSpPr>
          <p:cNvPr id="3" name="Footer Placeholder 2">
            <a:extLst>
              <a:ext uri="{FF2B5EF4-FFF2-40B4-BE49-F238E27FC236}">
                <a16:creationId xmlns:a16="http://schemas.microsoft.com/office/drawing/2014/main" id="{F1103962-4050-6348-B659-349EF33641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97106AA-9262-4741-B35A-C2940292965D}"/>
              </a:ext>
            </a:extLst>
          </p:cNvPr>
          <p:cNvSpPr>
            <a:spLocks noGrp="1"/>
          </p:cNvSpPr>
          <p:nvPr>
            <p:ph type="sldNum" sz="quarter" idx="12"/>
          </p:nvPr>
        </p:nvSpPr>
        <p:spPr/>
        <p:txBody>
          <a:bodyPr/>
          <a:lstStyle/>
          <a:p>
            <a:fld id="{5B711C2F-01D3-764D-8C74-D50656E83261}" type="slidenum">
              <a:rPr lang="en-US" smtClean="0"/>
              <a:t>‹#›</a:t>
            </a:fld>
            <a:endParaRPr lang="en-US"/>
          </a:p>
        </p:txBody>
      </p:sp>
    </p:spTree>
    <p:extLst>
      <p:ext uri="{BB962C8B-B14F-4D97-AF65-F5344CB8AC3E}">
        <p14:creationId xmlns:p14="http://schemas.microsoft.com/office/powerpoint/2010/main" val="29803040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8F931-7DD4-334C-B8D0-A3A6E80568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2D968F-F04B-614D-9F80-48B31C3C3A7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A4F153-B761-7F4B-8FB1-F6364FC08C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4267E2C-E2AF-4548-9555-7CB464580D61}"/>
              </a:ext>
            </a:extLst>
          </p:cNvPr>
          <p:cNvSpPr>
            <a:spLocks noGrp="1"/>
          </p:cNvSpPr>
          <p:nvPr>
            <p:ph type="dt" sz="half" idx="10"/>
          </p:nvPr>
        </p:nvSpPr>
        <p:spPr/>
        <p:txBody>
          <a:bodyPr/>
          <a:lstStyle/>
          <a:p>
            <a:fld id="{777238E9-2A91-754D-A7B5-C7121C94B4E7}" type="datetimeFigureOut">
              <a:rPr lang="en-US" smtClean="0"/>
              <a:t>11/24/20</a:t>
            </a:fld>
            <a:endParaRPr lang="en-US"/>
          </a:p>
        </p:txBody>
      </p:sp>
      <p:sp>
        <p:nvSpPr>
          <p:cNvPr id="6" name="Footer Placeholder 5">
            <a:extLst>
              <a:ext uri="{FF2B5EF4-FFF2-40B4-BE49-F238E27FC236}">
                <a16:creationId xmlns:a16="http://schemas.microsoft.com/office/drawing/2014/main" id="{7D9F27ED-CCA8-834C-B228-07B24686F8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18F6D8-2EF0-164F-AB0D-F7A2831A4FA0}"/>
              </a:ext>
            </a:extLst>
          </p:cNvPr>
          <p:cNvSpPr>
            <a:spLocks noGrp="1"/>
          </p:cNvSpPr>
          <p:nvPr>
            <p:ph type="sldNum" sz="quarter" idx="12"/>
          </p:nvPr>
        </p:nvSpPr>
        <p:spPr/>
        <p:txBody>
          <a:bodyPr/>
          <a:lstStyle/>
          <a:p>
            <a:fld id="{5B711C2F-01D3-764D-8C74-D50656E83261}" type="slidenum">
              <a:rPr lang="en-US" smtClean="0"/>
              <a:t>‹#›</a:t>
            </a:fld>
            <a:endParaRPr lang="en-US"/>
          </a:p>
        </p:txBody>
      </p:sp>
    </p:spTree>
    <p:extLst>
      <p:ext uri="{BB962C8B-B14F-4D97-AF65-F5344CB8AC3E}">
        <p14:creationId xmlns:p14="http://schemas.microsoft.com/office/powerpoint/2010/main" val="1409885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06863-3167-974A-AB5F-D54E103723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AE3182-E0DF-634E-A24B-5EFD086CFF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C2AB918-8811-8946-8DFF-9077E9E192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2829A80-D5DE-6C43-832B-20630592BE38}"/>
              </a:ext>
            </a:extLst>
          </p:cNvPr>
          <p:cNvSpPr>
            <a:spLocks noGrp="1"/>
          </p:cNvSpPr>
          <p:nvPr>
            <p:ph type="dt" sz="half" idx="10"/>
          </p:nvPr>
        </p:nvSpPr>
        <p:spPr/>
        <p:txBody>
          <a:bodyPr/>
          <a:lstStyle/>
          <a:p>
            <a:fld id="{777238E9-2A91-754D-A7B5-C7121C94B4E7}" type="datetimeFigureOut">
              <a:rPr lang="en-US" smtClean="0"/>
              <a:t>11/24/20</a:t>
            </a:fld>
            <a:endParaRPr lang="en-US"/>
          </a:p>
        </p:txBody>
      </p:sp>
      <p:sp>
        <p:nvSpPr>
          <p:cNvPr id="6" name="Footer Placeholder 5">
            <a:extLst>
              <a:ext uri="{FF2B5EF4-FFF2-40B4-BE49-F238E27FC236}">
                <a16:creationId xmlns:a16="http://schemas.microsoft.com/office/drawing/2014/main" id="{FA57B55E-C457-8E46-95A6-34120975FC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372084-458B-0A47-8BF9-76C1405586DA}"/>
              </a:ext>
            </a:extLst>
          </p:cNvPr>
          <p:cNvSpPr>
            <a:spLocks noGrp="1"/>
          </p:cNvSpPr>
          <p:nvPr>
            <p:ph type="sldNum" sz="quarter" idx="12"/>
          </p:nvPr>
        </p:nvSpPr>
        <p:spPr/>
        <p:txBody>
          <a:bodyPr/>
          <a:lstStyle/>
          <a:p>
            <a:fld id="{5B711C2F-01D3-764D-8C74-D50656E83261}" type="slidenum">
              <a:rPr lang="en-US" smtClean="0"/>
              <a:t>‹#›</a:t>
            </a:fld>
            <a:endParaRPr lang="en-US"/>
          </a:p>
        </p:txBody>
      </p:sp>
    </p:spTree>
    <p:extLst>
      <p:ext uri="{BB962C8B-B14F-4D97-AF65-F5344CB8AC3E}">
        <p14:creationId xmlns:p14="http://schemas.microsoft.com/office/powerpoint/2010/main" val="18385830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E88949-8588-C841-BF28-AC395F50B8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CD1149E-86AB-C049-B41E-C6B1F226F4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99FDCC-CF31-8F45-A6E1-5CBFB935AD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7238E9-2A91-754D-A7B5-C7121C94B4E7}" type="datetimeFigureOut">
              <a:rPr lang="en-US" smtClean="0"/>
              <a:t>11/24/20</a:t>
            </a:fld>
            <a:endParaRPr lang="en-US"/>
          </a:p>
        </p:txBody>
      </p:sp>
      <p:sp>
        <p:nvSpPr>
          <p:cNvPr id="5" name="Footer Placeholder 4">
            <a:extLst>
              <a:ext uri="{FF2B5EF4-FFF2-40B4-BE49-F238E27FC236}">
                <a16:creationId xmlns:a16="http://schemas.microsoft.com/office/drawing/2014/main" id="{2576A14D-5B4C-0F49-BE9C-97EB65E1BA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1E5A50-E6CC-9540-851A-F97D682CF9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711C2F-01D3-764D-8C74-D50656E83261}" type="slidenum">
              <a:rPr lang="en-US" smtClean="0"/>
              <a:t>‹#›</a:t>
            </a:fld>
            <a:endParaRPr lang="en-US"/>
          </a:p>
        </p:txBody>
      </p:sp>
    </p:spTree>
    <p:extLst>
      <p:ext uri="{BB962C8B-B14F-4D97-AF65-F5344CB8AC3E}">
        <p14:creationId xmlns:p14="http://schemas.microsoft.com/office/powerpoint/2010/main" val="1523121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0ED28-0D4F-AD40-8D6D-57CCFB55D2E1}"/>
              </a:ext>
            </a:extLst>
          </p:cNvPr>
          <p:cNvSpPr>
            <a:spLocks noGrp="1"/>
          </p:cNvSpPr>
          <p:nvPr>
            <p:ph type="ctrTitle"/>
          </p:nvPr>
        </p:nvSpPr>
        <p:spPr>
          <a:xfrm>
            <a:off x="1093693" y="1086504"/>
            <a:ext cx="10506635" cy="2387600"/>
          </a:xfrm>
        </p:spPr>
        <p:txBody>
          <a:bodyPr>
            <a:normAutofit fontScale="90000"/>
          </a:bodyPr>
          <a:lstStyle/>
          <a:p>
            <a:r>
              <a:rPr lang="en-US" dirty="0"/>
              <a:t>DNA methylation data analysis for whole-genome bisulfite sequenced primary human </a:t>
            </a:r>
            <a:r>
              <a:rPr lang="el-GR" dirty="0"/>
              <a:t>α</a:t>
            </a:r>
            <a:r>
              <a:rPr lang="en-US" dirty="0"/>
              <a:t>/</a:t>
            </a:r>
            <a:r>
              <a:rPr lang="el-GR" dirty="0"/>
              <a:t>β</a:t>
            </a:r>
            <a:r>
              <a:rPr lang="en-US" dirty="0"/>
              <a:t> cells</a:t>
            </a:r>
          </a:p>
        </p:txBody>
      </p:sp>
      <p:sp>
        <p:nvSpPr>
          <p:cNvPr id="3" name="Subtitle 2">
            <a:extLst>
              <a:ext uri="{FF2B5EF4-FFF2-40B4-BE49-F238E27FC236}">
                <a16:creationId xmlns:a16="http://schemas.microsoft.com/office/drawing/2014/main" id="{FD4F3FD9-9728-C349-B067-7A2813E0A620}"/>
              </a:ext>
            </a:extLst>
          </p:cNvPr>
          <p:cNvSpPr>
            <a:spLocks noGrp="1"/>
          </p:cNvSpPr>
          <p:nvPr>
            <p:ph type="subTitle" idx="1"/>
          </p:nvPr>
        </p:nvSpPr>
        <p:spPr>
          <a:xfrm>
            <a:off x="1524000" y="4050274"/>
            <a:ext cx="9144000" cy="1655762"/>
          </a:xfrm>
        </p:spPr>
        <p:txBody>
          <a:bodyPr/>
          <a:lstStyle/>
          <a:p>
            <a:r>
              <a:rPr lang="en-US" dirty="0"/>
              <a:t>Verda Agan</a:t>
            </a:r>
          </a:p>
          <a:p>
            <a:r>
              <a:rPr lang="en-US" dirty="0"/>
              <a:t>Hodges Lab</a:t>
            </a:r>
          </a:p>
        </p:txBody>
      </p:sp>
    </p:spTree>
    <p:extLst>
      <p:ext uri="{BB962C8B-B14F-4D97-AF65-F5344CB8AC3E}">
        <p14:creationId xmlns:p14="http://schemas.microsoft.com/office/powerpoint/2010/main" val="357487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F86C9-1D3E-7945-955A-298A79882186}"/>
              </a:ext>
            </a:extLst>
          </p:cNvPr>
          <p:cNvSpPr>
            <a:spLocks noGrp="1"/>
          </p:cNvSpPr>
          <p:nvPr>
            <p:ph type="title"/>
          </p:nvPr>
        </p:nvSpPr>
        <p:spPr/>
        <p:txBody>
          <a:bodyPr/>
          <a:lstStyle/>
          <a:p>
            <a:r>
              <a:rPr lang="en-US" dirty="0"/>
              <a:t>Per base sequence content – Read 2, Alpha</a:t>
            </a:r>
          </a:p>
        </p:txBody>
      </p:sp>
      <p:pic>
        <p:nvPicPr>
          <p:cNvPr id="5" name="Content Placeholder 4">
            <a:extLst>
              <a:ext uri="{FF2B5EF4-FFF2-40B4-BE49-F238E27FC236}">
                <a16:creationId xmlns:a16="http://schemas.microsoft.com/office/drawing/2014/main" id="{5A8A5D9A-C889-4741-B6B2-3AC9D6A4E762}"/>
              </a:ext>
            </a:extLst>
          </p:cNvPr>
          <p:cNvPicPr>
            <a:picLocks noGrp="1" noChangeAspect="1"/>
          </p:cNvPicPr>
          <p:nvPr>
            <p:ph idx="1"/>
          </p:nvPr>
        </p:nvPicPr>
        <p:blipFill>
          <a:blip r:embed="rId2"/>
          <a:stretch>
            <a:fillRect/>
          </a:stretch>
        </p:blipFill>
        <p:spPr>
          <a:xfrm>
            <a:off x="838200" y="1690688"/>
            <a:ext cx="5848478" cy="4351338"/>
          </a:xfrm>
        </p:spPr>
      </p:pic>
      <p:sp>
        <p:nvSpPr>
          <p:cNvPr id="6" name="TextBox 5">
            <a:extLst>
              <a:ext uri="{FF2B5EF4-FFF2-40B4-BE49-F238E27FC236}">
                <a16:creationId xmlns:a16="http://schemas.microsoft.com/office/drawing/2014/main" id="{C100EA76-E839-6E40-B976-36E7417BE502}"/>
              </a:ext>
            </a:extLst>
          </p:cNvPr>
          <p:cNvSpPr txBox="1"/>
          <p:nvPr/>
        </p:nvSpPr>
        <p:spPr>
          <a:xfrm>
            <a:off x="7275443" y="2425148"/>
            <a:ext cx="4078357" cy="2585323"/>
          </a:xfrm>
          <a:prstGeom prst="rect">
            <a:avLst/>
          </a:prstGeom>
          <a:noFill/>
        </p:spPr>
        <p:txBody>
          <a:bodyPr wrap="square" rtlCol="0">
            <a:spAutoFit/>
          </a:bodyPr>
          <a:lstStyle/>
          <a:p>
            <a:pPr marL="285750" indent="-285750">
              <a:buFontTx/>
              <a:buChar char="-"/>
            </a:pPr>
            <a:r>
              <a:rPr lang="en-US" dirty="0"/>
              <a:t>Read 2 includes sequences that are compliments of Read 1 (T-rich sequences) and are therefore enriched for A’s</a:t>
            </a:r>
          </a:p>
          <a:p>
            <a:pPr marL="285750" indent="-285750">
              <a:buFontTx/>
              <a:buChar char="-"/>
            </a:pPr>
            <a:r>
              <a:rPr lang="en-US" dirty="0"/>
              <a:t>Results in high A content </a:t>
            </a:r>
          </a:p>
          <a:p>
            <a:pPr marL="285750" indent="-285750">
              <a:buFontTx/>
              <a:buChar char="-"/>
            </a:pPr>
            <a:r>
              <a:rPr lang="en-US" dirty="0"/>
              <a:t>Across most positions , ~50% of sequences have an A </a:t>
            </a:r>
          </a:p>
          <a:p>
            <a:pPr marL="285750" indent="-285750">
              <a:buFontTx/>
              <a:buChar char="-"/>
            </a:pPr>
            <a:endParaRPr lang="en-US" dirty="0"/>
          </a:p>
          <a:p>
            <a:pPr marL="285750" indent="-285750">
              <a:buFontTx/>
              <a:buChar char="-"/>
            </a:pPr>
            <a:endParaRPr lang="en-US" dirty="0"/>
          </a:p>
        </p:txBody>
      </p:sp>
    </p:spTree>
    <p:extLst>
      <p:ext uri="{BB962C8B-B14F-4D97-AF65-F5344CB8AC3E}">
        <p14:creationId xmlns:p14="http://schemas.microsoft.com/office/powerpoint/2010/main" val="1431980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F97A0-78CA-9E42-BA3E-2E29F3275C48}"/>
              </a:ext>
            </a:extLst>
          </p:cNvPr>
          <p:cNvSpPr>
            <a:spLocks noGrp="1"/>
          </p:cNvSpPr>
          <p:nvPr>
            <p:ph type="title"/>
          </p:nvPr>
        </p:nvSpPr>
        <p:spPr/>
        <p:txBody>
          <a:bodyPr/>
          <a:lstStyle/>
          <a:p>
            <a:r>
              <a:rPr lang="en-US" dirty="0"/>
              <a:t>FastQC Report – Read 1, Beta</a:t>
            </a:r>
          </a:p>
        </p:txBody>
      </p:sp>
      <p:pic>
        <p:nvPicPr>
          <p:cNvPr id="5" name="Content Placeholder 4">
            <a:extLst>
              <a:ext uri="{FF2B5EF4-FFF2-40B4-BE49-F238E27FC236}">
                <a16:creationId xmlns:a16="http://schemas.microsoft.com/office/drawing/2014/main" id="{099366CA-AFA0-2647-877B-688ACDDB1769}"/>
              </a:ext>
            </a:extLst>
          </p:cNvPr>
          <p:cNvPicPr>
            <a:picLocks noGrp="1" noChangeAspect="1"/>
          </p:cNvPicPr>
          <p:nvPr>
            <p:ph idx="1"/>
          </p:nvPr>
        </p:nvPicPr>
        <p:blipFill>
          <a:blip r:embed="rId2"/>
          <a:stretch>
            <a:fillRect/>
          </a:stretch>
        </p:blipFill>
        <p:spPr>
          <a:xfrm>
            <a:off x="1061997" y="1547253"/>
            <a:ext cx="8458200" cy="3962400"/>
          </a:xfrm>
        </p:spPr>
      </p:pic>
    </p:spTree>
    <p:extLst>
      <p:ext uri="{BB962C8B-B14F-4D97-AF65-F5344CB8AC3E}">
        <p14:creationId xmlns:p14="http://schemas.microsoft.com/office/powerpoint/2010/main" val="760909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20D64-6880-D54D-AFFB-D401E3B34F08}"/>
              </a:ext>
            </a:extLst>
          </p:cNvPr>
          <p:cNvSpPr>
            <a:spLocks noGrp="1"/>
          </p:cNvSpPr>
          <p:nvPr>
            <p:ph type="title"/>
          </p:nvPr>
        </p:nvSpPr>
        <p:spPr/>
        <p:txBody>
          <a:bodyPr/>
          <a:lstStyle/>
          <a:p>
            <a:r>
              <a:rPr lang="en-US" dirty="0"/>
              <a:t>FastQC Report – Read 2, Beta</a:t>
            </a:r>
          </a:p>
        </p:txBody>
      </p:sp>
      <p:pic>
        <p:nvPicPr>
          <p:cNvPr id="5" name="Content Placeholder 4">
            <a:extLst>
              <a:ext uri="{FF2B5EF4-FFF2-40B4-BE49-F238E27FC236}">
                <a16:creationId xmlns:a16="http://schemas.microsoft.com/office/drawing/2014/main" id="{7CE0F3FB-5C80-9D49-92E4-70AB86A7D475}"/>
              </a:ext>
            </a:extLst>
          </p:cNvPr>
          <p:cNvPicPr>
            <a:picLocks noGrp="1" noChangeAspect="1"/>
          </p:cNvPicPr>
          <p:nvPr>
            <p:ph idx="1"/>
          </p:nvPr>
        </p:nvPicPr>
        <p:blipFill>
          <a:blip r:embed="rId2"/>
          <a:stretch>
            <a:fillRect/>
          </a:stretch>
        </p:blipFill>
        <p:spPr>
          <a:xfrm>
            <a:off x="1197428" y="1690688"/>
            <a:ext cx="8229600" cy="3733800"/>
          </a:xfrm>
        </p:spPr>
      </p:pic>
    </p:spTree>
    <p:extLst>
      <p:ext uri="{BB962C8B-B14F-4D97-AF65-F5344CB8AC3E}">
        <p14:creationId xmlns:p14="http://schemas.microsoft.com/office/powerpoint/2010/main" val="3872461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FA5B0-90F3-6049-ADE7-9FEA32B47B24}"/>
              </a:ext>
            </a:extLst>
          </p:cNvPr>
          <p:cNvSpPr>
            <a:spLocks noGrp="1"/>
          </p:cNvSpPr>
          <p:nvPr>
            <p:ph type="title"/>
          </p:nvPr>
        </p:nvSpPr>
        <p:spPr/>
        <p:txBody>
          <a:bodyPr/>
          <a:lstStyle/>
          <a:p>
            <a:r>
              <a:rPr lang="en-US" dirty="0"/>
              <a:t>Number of paired-end reads should be the same</a:t>
            </a:r>
          </a:p>
        </p:txBody>
      </p:sp>
      <p:sp>
        <p:nvSpPr>
          <p:cNvPr id="3" name="Content Placeholder 2">
            <a:extLst>
              <a:ext uri="{FF2B5EF4-FFF2-40B4-BE49-F238E27FC236}">
                <a16:creationId xmlns:a16="http://schemas.microsoft.com/office/drawing/2014/main" id="{2B04F0EE-C412-2747-936F-04C8030943D5}"/>
              </a:ext>
            </a:extLst>
          </p:cNvPr>
          <p:cNvSpPr>
            <a:spLocks noGrp="1"/>
          </p:cNvSpPr>
          <p:nvPr>
            <p:ph idx="1"/>
          </p:nvPr>
        </p:nvSpPr>
        <p:spPr>
          <a:xfrm>
            <a:off x="838200" y="1825625"/>
            <a:ext cx="10515600" cy="4351338"/>
          </a:xfrm>
        </p:spPr>
        <p:txBody>
          <a:bodyPr>
            <a:normAutofit fontScale="92500"/>
          </a:bodyPr>
          <a:lstStyle/>
          <a:p>
            <a:pPr marL="0" indent="0">
              <a:buNone/>
            </a:pPr>
            <a:r>
              <a:rPr lang="en-US" dirty="0"/>
              <a:t>[aganve@gw344 </a:t>
            </a:r>
            <a:r>
              <a:rPr lang="en-US" dirty="0" err="1"/>
              <a:t>aganve</a:t>
            </a:r>
            <a:r>
              <a:rPr lang="en-US" dirty="0"/>
              <a:t>]$ cat counting_lines_alpha_beta-23093309.out</a:t>
            </a:r>
          </a:p>
          <a:p>
            <a:pPr marL="0" indent="0">
              <a:buNone/>
            </a:pPr>
            <a:r>
              <a:rPr lang="en-US" dirty="0"/>
              <a:t>Wed Aug 19 17:30:52 CDT 2020</a:t>
            </a:r>
          </a:p>
          <a:p>
            <a:pPr marL="0" indent="0">
              <a:buNone/>
            </a:pPr>
            <a:r>
              <a:rPr lang="en-US" dirty="0"/>
              <a:t>/data/</a:t>
            </a:r>
            <a:r>
              <a:rPr lang="en-US" dirty="0" err="1"/>
              <a:t>hodges_lab</a:t>
            </a:r>
            <a:r>
              <a:rPr lang="en-US" dirty="0"/>
              <a:t>/</a:t>
            </a:r>
            <a:r>
              <a:rPr lang="en-US" dirty="0" err="1"/>
              <a:t>aganve</a:t>
            </a:r>
            <a:r>
              <a:rPr lang="en-US" dirty="0"/>
              <a:t>/data/</a:t>
            </a:r>
            <a:r>
              <a:rPr lang="en-US" dirty="0" err="1"/>
              <a:t>DNA_Methylation</a:t>
            </a:r>
            <a:r>
              <a:rPr lang="en-US" dirty="0"/>
              <a:t>/2_trimmed_reads</a:t>
            </a:r>
          </a:p>
          <a:p>
            <a:pPr marL="0" indent="0">
              <a:buNone/>
            </a:pPr>
            <a:r>
              <a:rPr lang="en-US" dirty="0">
                <a:solidFill>
                  <a:srgbClr val="FF0000"/>
                </a:solidFill>
              </a:rPr>
              <a:t>350226515 Alpha_WGBS_rep1_S3_R1_L001_val_1.fq</a:t>
            </a:r>
          </a:p>
          <a:p>
            <a:pPr marL="0" indent="0">
              <a:buNone/>
            </a:pPr>
            <a:r>
              <a:rPr lang="en-US" dirty="0">
                <a:solidFill>
                  <a:srgbClr val="FF0000"/>
                </a:solidFill>
              </a:rPr>
              <a:t>895605480 Alpha_WGBS_rep1_S3_R2_L001_val_2.fq</a:t>
            </a:r>
          </a:p>
          <a:p>
            <a:pPr marL="0" indent="0">
              <a:buNone/>
            </a:pPr>
            <a:r>
              <a:rPr lang="en-US" dirty="0"/>
              <a:t>Alpha_WGBS_rep1</a:t>
            </a:r>
          </a:p>
          <a:p>
            <a:pPr marL="0" indent="0">
              <a:buNone/>
            </a:pPr>
            <a:r>
              <a:rPr lang="en-US" dirty="0"/>
              <a:t>1392369300 Beta_WGBS_rep1_S2_R1_L001_val_1.fq</a:t>
            </a:r>
          </a:p>
          <a:p>
            <a:pPr marL="0" indent="0">
              <a:buNone/>
            </a:pPr>
            <a:r>
              <a:rPr lang="en-US" dirty="0"/>
              <a:t>1392369300 Beta_WGBS_rep1_S2_R2_L001_val_2.fq</a:t>
            </a:r>
          </a:p>
          <a:p>
            <a:pPr marL="0" indent="0">
              <a:buNone/>
            </a:pPr>
            <a:r>
              <a:rPr lang="en-US" dirty="0"/>
              <a:t>Beta_WGBS_rep1</a:t>
            </a:r>
          </a:p>
        </p:txBody>
      </p:sp>
    </p:spTree>
    <p:extLst>
      <p:ext uri="{BB962C8B-B14F-4D97-AF65-F5344CB8AC3E}">
        <p14:creationId xmlns:p14="http://schemas.microsoft.com/office/powerpoint/2010/main" val="1217126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7AD8F-3245-EC44-B487-7532D3691E05}"/>
              </a:ext>
            </a:extLst>
          </p:cNvPr>
          <p:cNvSpPr>
            <a:spLocks noGrp="1"/>
          </p:cNvSpPr>
          <p:nvPr>
            <p:ph type="title"/>
          </p:nvPr>
        </p:nvSpPr>
        <p:spPr/>
        <p:txBody>
          <a:bodyPr/>
          <a:lstStyle/>
          <a:p>
            <a:r>
              <a:rPr lang="en-US" dirty="0"/>
              <a:t>Map stats – Beta cells </a:t>
            </a:r>
          </a:p>
        </p:txBody>
      </p:sp>
      <p:pic>
        <p:nvPicPr>
          <p:cNvPr id="5" name="Content Placeholder 4">
            <a:extLst>
              <a:ext uri="{FF2B5EF4-FFF2-40B4-BE49-F238E27FC236}">
                <a16:creationId xmlns:a16="http://schemas.microsoft.com/office/drawing/2014/main" id="{0A9FC9D2-85B7-FB49-AC46-EFF7376728BF}"/>
              </a:ext>
            </a:extLst>
          </p:cNvPr>
          <p:cNvPicPr>
            <a:picLocks noGrp="1" noChangeAspect="1"/>
          </p:cNvPicPr>
          <p:nvPr>
            <p:ph idx="1"/>
          </p:nvPr>
        </p:nvPicPr>
        <p:blipFill>
          <a:blip r:embed="rId3"/>
          <a:stretch>
            <a:fillRect/>
          </a:stretch>
        </p:blipFill>
        <p:spPr>
          <a:xfrm>
            <a:off x="1039368" y="1690688"/>
            <a:ext cx="6058216" cy="4351338"/>
          </a:xfrm>
        </p:spPr>
      </p:pic>
    </p:spTree>
    <p:extLst>
      <p:ext uri="{BB962C8B-B14F-4D97-AF65-F5344CB8AC3E}">
        <p14:creationId xmlns:p14="http://schemas.microsoft.com/office/powerpoint/2010/main" val="14673210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5E87E-2F69-8744-9130-1C529ACAC204}"/>
              </a:ext>
            </a:extLst>
          </p:cNvPr>
          <p:cNvSpPr>
            <a:spLocks noGrp="1"/>
          </p:cNvSpPr>
          <p:nvPr>
            <p:ph type="title"/>
          </p:nvPr>
        </p:nvSpPr>
        <p:spPr/>
        <p:txBody>
          <a:bodyPr/>
          <a:lstStyle/>
          <a:p>
            <a:r>
              <a:rPr lang="en-US" dirty="0"/>
              <a:t>Map stats – Alpha cells </a:t>
            </a:r>
          </a:p>
        </p:txBody>
      </p:sp>
      <p:pic>
        <p:nvPicPr>
          <p:cNvPr id="5" name="Content Placeholder 4">
            <a:extLst>
              <a:ext uri="{FF2B5EF4-FFF2-40B4-BE49-F238E27FC236}">
                <a16:creationId xmlns:a16="http://schemas.microsoft.com/office/drawing/2014/main" id="{D7954953-59E8-E34A-9747-D01BFA91B1B9}"/>
              </a:ext>
            </a:extLst>
          </p:cNvPr>
          <p:cNvPicPr>
            <a:picLocks noGrp="1" noChangeAspect="1"/>
          </p:cNvPicPr>
          <p:nvPr>
            <p:ph idx="1"/>
          </p:nvPr>
        </p:nvPicPr>
        <p:blipFill>
          <a:blip r:embed="rId2"/>
          <a:stretch>
            <a:fillRect/>
          </a:stretch>
        </p:blipFill>
        <p:spPr>
          <a:xfrm>
            <a:off x="1062635" y="1690688"/>
            <a:ext cx="5933642" cy="4351338"/>
          </a:xfrm>
        </p:spPr>
      </p:pic>
    </p:spTree>
    <p:extLst>
      <p:ext uri="{BB962C8B-B14F-4D97-AF65-F5344CB8AC3E}">
        <p14:creationId xmlns:p14="http://schemas.microsoft.com/office/powerpoint/2010/main" val="4012589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751D1-F6DB-2F40-A0B1-8BD54B147773}"/>
              </a:ext>
            </a:extLst>
          </p:cNvPr>
          <p:cNvSpPr>
            <a:spLocks noGrp="1"/>
          </p:cNvSpPr>
          <p:nvPr>
            <p:ph type="title"/>
          </p:nvPr>
        </p:nvSpPr>
        <p:spPr/>
        <p:txBody>
          <a:bodyPr/>
          <a:lstStyle/>
          <a:p>
            <a:r>
              <a:rPr lang="en-US" dirty="0"/>
              <a:t>Removing duplicates </a:t>
            </a:r>
          </a:p>
        </p:txBody>
      </p:sp>
      <p:sp>
        <p:nvSpPr>
          <p:cNvPr id="3" name="Content Placeholder 2">
            <a:extLst>
              <a:ext uri="{FF2B5EF4-FFF2-40B4-BE49-F238E27FC236}">
                <a16:creationId xmlns:a16="http://schemas.microsoft.com/office/drawing/2014/main" id="{5ABB74F1-C22B-5A41-AF55-C3478861BC1C}"/>
              </a:ext>
            </a:extLst>
          </p:cNvPr>
          <p:cNvSpPr>
            <a:spLocks noGrp="1"/>
          </p:cNvSpPr>
          <p:nvPr>
            <p:ph idx="1"/>
          </p:nvPr>
        </p:nvSpPr>
        <p:spPr/>
        <p:txBody>
          <a:bodyPr/>
          <a:lstStyle/>
          <a:p>
            <a:r>
              <a:rPr lang="en-US" dirty="0"/>
              <a:t>Before calculating methylation level, read duplicates are removed, or reads that were mapped to identical genomic locations (same chromosome, smart start and end, and same strand)</a:t>
            </a:r>
          </a:p>
          <a:p>
            <a:r>
              <a:rPr lang="en-US" dirty="0"/>
              <a:t>These reads are most likely the results of PCR over-amplification rather than true representations of distinct DNA molecules </a:t>
            </a:r>
          </a:p>
          <a:p>
            <a:r>
              <a:rPr lang="en-US" dirty="0"/>
              <a:t>The program </a:t>
            </a:r>
            <a:r>
              <a:rPr lang="en-US" i="1" dirty="0"/>
              <a:t>duplicate-remover </a:t>
            </a:r>
            <a:r>
              <a:rPr lang="en-US" dirty="0"/>
              <a:t>removes such duplicates and chooses a random one to be the representative of the original DNA sequence </a:t>
            </a:r>
            <a:endParaRPr lang="en-US" i="1" dirty="0"/>
          </a:p>
        </p:txBody>
      </p:sp>
    </p:spTree>
    <p:extLst>
      <p:ext uri="{BB962C8B-B14F-4D97-AF65-F5344CB8AC3E}">
        <p14:creationId xmlns:p14="http://schemas.microsoft.com/office/powerpoint/2010/main" val="25151279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1EAAE-3391-E640-8B5A-8D426B01DC99}"/>
              </a:ext>
            </a:extLst>
          </p:cNvPr>
          <p:cNvSpPr>
            <a:spLocks noGrp="1"/>
          </p:cNvSpPr>
          <p:nvPr>
            <p:ph type="title"/>
          </p:nvPr>
        </p:nvSpPr>
        <p:spPr/>
        <p:txBody>
          <a:bodyPr/>
          <a:lstStyle/>
          <a:p>
            <a:r>
              <a:rPr lang="en-US" dirty="0"/>
              <a:t>Removing duplicates</a:t>
            </a:r>
          </a:p>
        </p:txBody>
      </p:sp>
      <p:sp>
        <p:nvSpPr>
          <p:cNvPr id="3" name="Content Placeholder 2">
            <a:extLst>
              <a:ext uri="{FF2B5EF4-FFF2-40B4-BE49-F238E27FC236}">
                <a16:creationId xmlns:a16="http://schemas.microsoft.com/office/drawing/2014/main" id="{D6CA11AA-6CC5-E045-B8AD-6E9C084CD4B3}"/>
              </a:ext>
            </a:extLst>
          </p:cNvPr>
          <p:cNvSpPr>
            <a:spLocks noGrp="1"/>
          </p:cNvSpPr>
          <p:nvPr>
            <p:ph idx="1"/>
          </p:nvPr>
        </p:nvSpPr>
        <p:spPr>
          <a:xfrm>
            <a:off x="838200" y="1825625"/>
            <a:ext cx="11353800" cy="4351338"/>
          </a:xfrm>
        </p:spPr>
        <p:txBody>
          <a:bodyPr/>
          <a:lstStyle/>
          <a:p>
            <a:pPr marL="0" indent="0">
              <a:buNone/>
            </a:pPr>
            <a:r>
              <a:rPr lang="en-US" dirty="0"/>
              <a:t>-</a:t>
            </a:r>
            <a:r>
              <a:rPr lang="en-US" dirty="0" err="1"/>
              <a:t>rwxrwx</a:t>
            </a:r>
            <a:r>
              <a:rPr lang="en-US" dirty="0"/>
              <a:t>--- 1 </a:t>
            </a:r>
            <a:r>
              <a:rPr lang="en-US" dirty="0" err="1"/>
              <a:t>aganve</a:t>
            </a:r>
            <a:r>
              <a:rPr lang="en-US" dirty="0"/>
              <a:t> </a:t>
            </a:r>
            <a:r>
              <a:rPr lang="en-US" dirty="0" err="1"/>
              <a:t>hodges_lab</a:t>
            </a:r>
            <a:r>
              <a:rPr lang="en-US" dirty="0"/>
              <a:t> </a:t>
            </a:r>
            <a:r>
              <a:rPr lang="en-US" b="1" u="sng" dirty="0"/>
              <a:t>115G</a:t>
            </a:r>
            <a:r>
              <a:rPr lang="en-US" dirty="0"/>
              <a:t> Sep 11 02:57 Beta_WGBS_rep1_S2.mr.sorted_start</a:t>
            </a:r>
          </a:p>
          <a:p>
            <a:pPr marL="0" indent="0">
              <a:buNone/>
            </a:pPr>
            <a:r>
              <a:rPr lang="en-US" dirty="0"/>
              <a:t>-</a:t>
            </a:r>
            <a:r>
              <a:rPr lang="en-US" dirty="0" err="1"/>
              <a:t>rwxrwx</a:t>
            </a:r>
            <a:r>
              <a:rPr lang="en-US" dirty="0"/>
              <a:t>--- 1 </a:t>
            </a:r>
            <a:r>
              <a:rPr lang="en-US" dirty="0" err="1"/>
              <a:t>aganve</a:t>
            </a:r>
            <a:r>
              <a:rPr lang="en-US" dirty="0"/>
              <a:t> </a:t>
            </a:r>
            <a:r>
              <a:rPr lang="en-US" dirty="0" err="1"/>
              <a:t>hodges_lab</a:t>
            </a:r>
            <a:r>
              <a:rPr lang="en-US" dirty="0"/>
              <a:t>  </a:t>
            </a:r>
            <a:r>
              <a:rPr lang="en-US" b="1" u="sng" dirty="0"/>
              <a:t>90G</a:t>
            </a:r>
            <a:r>
              <a:rPr lang="en-US" dirty="0"/>
              <a:t> Sep 15 19:41 Beta_WGBS_rep1_S2.mr.dremove</a:t>
            </a:r>
          </a:p>
          <a:p>
            <a:pPr marL="0" indent="0">
              <a:buNone/>
            </a:pPr>
            <a:endParaRPr lang="en-US" dirty="0"/>
          </a:p>
          <a:p>
            <a:pPr marL="0" indent="0">
              <a:buNone/>
            </a:pPr>
            <a:r>
              <a:rPr lang="en-US" dirty="0"/>
              <a:t>-</a:t>
            </a:r>
            <a:r>
              <a:rPr lang="en-US" dirty="0" err="1"/>
              <a:t>rwxrwx</a:t>
            </a:r>
            <a:r>
              <a:rPr lang="en-US" dirty="0"/>
              <a:t>--- 1 </a:t>
            </a:r>
            <a:r>
              <a:rPr lang="en-US" dirty="0" err="1"/>
              <a:t>aganve</a:t>
            </a:r>
            <a:r>
              <a:rPr lang="en-US" dirty="0"/>
              <a:t> </a:t>
            </a:r>
            <a:r>
              <a:rPr lang="en-US" dirty="0" err="1"/>
              <a:t>hodges_lab</a:t>
            </a:r>
            <a:r>
              <a:rPr lang="en-US" dirty="0"/>
              <a:t>  </a:t>
            </a:r>
            <a:r>
              <a:rPr lang="en-US" b="1" u="sng" dirty="0"/>
              <a:t>70G</a:t>
            </a:r>
            <a:r>
              <a:rPr lang="en-US" dirty="0"/>
              <a:t> Sep 11 02:49 Alpha_WGBS_rep1_S3.mr.sorted_start</a:t>
            </a:r>
          </a:p>
          <a:p>
            <a:pPr marL="0" indent="0">
              <a:buNone/>
            </a:pPr>
            <a:r>
              <a:rPr lang="en-US" dirty="0"/>
              <a:t>-</a:t>
            </a:r>
            <a:r>
              <a:rPr lang="en-US" dirty="0" err="1"/>
              <a:t>rwxrwx</a:t>
            </a:r>
            <a:r>
              <a:rPr lang="en-US" dirty="0"/>
              <a:t>--- 1 </a:t>
            </a:r>
            <a:r>
              <a:rPr lang="en-US" dirty="0" err="1"/>
              <a:t>aganve</a:t>
            </a:r>
            <a:r>
              <a:rPr lang="en-US" dirty="0"/>
              <a:t> </a:t>
            </a:r>
            <a:r>
              <a:rPr lang="en-US" dirty="0" err="1"/>
              <a:t>hodges_lab</a:t>
            </a:r>
            <a:r>
              <a:rPr lang="en-US" dirty="0"/>
              <a:t>  </a:t>
            </a:r>
            <a:r>
              <a:rPr lang="en-US" b="1" u="sng" dirty="0"/>
              <a:t>53G</a:t>
            </a:r>
            <a:r>
              <a:rPr lang="en-US" dirty="0"/>
              <a:t> Sep 15 10:25 Alpha_WGBS_rep1_S3.mr.dremove</a:t>
            </a:r>
          </a:p>
        </p:txBody>
      </p:sp>
    </p:spTree>
    <p:extLst>
      <p:ext uri="{BB962C8B-B14F-4D97-AF65-F5344CB8AC3E}">
        <p14:creationId xmlns:p14="http://schemas.microsoft.com/office/powerpoint/2010/main" val="24091051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45993-98E2-DC46-935C-237E7D3CFD7C}"/>
              </a:ext>
            </a:extLst>
          </p:cNvPr>
          <p:cNvSpPr>
            <a:spLocks noGrp="1"/>
          </p:cNvSpPr>
          <p:nvPr>
            <p:ph type="title"/>
          </p:nvPr>
        </p:nvSpPr>
        <p:spPr/>
        <p:txBody>
          <a:bodyPr/>
          <a:lstStyle/>
          <a:p>
            <a:r>
              <a:rPr lang="en-US" dirty="0"/>
              <a:t>Estimating bisulfite conversion rate </a:t>
            </a:r>
          </a:p>
        </p:txBody>
      </p:sp>
      <p:pic>
        <p:nvPicPr>
          <p:cNvPr id="5" name="Content Placeholder 4">
            <a:extLst>
              <a:ext uri="{FF2B5EF4-FFF2-40B4-BE49-F238E27FC236}">
                <a16:creationId xmlns:a16="http://schemas.microsoft.com/office/drawing/2014/main" id="{0DE30A01-4379-E049-BEDD-630E5D0A2AA9}"/>
              </a:ext>
            </a:extLst>
          </p:cNvPr>
          <p:cNvPicPr>
            <a:picLocks noGrp="1" noChangeAspect="1"/>
          </p:cNvPicPr>
          <p:nvPr>
            <p:ph idx="1"/>
          </p:nvPr>
        </p:nvPicPr>
        <p:blipFill>
          <a:blip r:embed="rId3"/>
          <a:stretch>
            <a:fillRect/>
          </a:stretch>
        </p:blipFill>
        <p:spPr>
          <a:xfrm>
            <a:off x="736600" y="1594644"/>
            <a:ext cx="9347200" cy="3035300"/>
          </a:xfrm>
        </p:spPr>
      </p:pic>
      <p:sp>
        <p:nvSpPr>
          <p:cNvPr id="6" name="TextBox 5">
            <a:extLst>
              <a:ext uri="{FF2B5EF4-FFF2-40B4-BE49-F238E27FC236}">
                <a16:creationId xmlns:a16="http://schemas.microsoft.com/office/drawing/2014/main" id="{06792CB5-AB0E-8E49-8DBC-7E8E9C8683B1}"/>
              </a:ext>
            </a:extLst>
          </p:cNvPr>
          <p:cNvSpPr txBox="1"/>
          <p:nvPr/>
        </p:nvSpPr>
        <p:spPr>
          <a:xfrm>
            <a:off x="857788" y="4629944"/>
            <a:ext cx="9104824" cy="2031325"/>
          </a:xfrm>
          <a:prstGeom prst="rect">
            <a:avLst/>
          </a:prstGeom>
          <a:noFill/>
        </p:spPr>
        <p:txBody>
          <a:bodyPr wrap="square" rtlCol="0">
            <a:spAutoFit/>
          </a:bodyPr>
          <a:lstStyle/>
          <a:p>
            <a:r>
              <a:rPr lang="en-US" dirty="0"/>
              <a:t>Measuring the bisulfite conversion rate this way requires some kind of control set of genomic cytosines not believed to be methylated. Use non-CpG cytosines which are believed to be almost completely unmethylated in most mammalian cells. In general the procedure is to identify the positions in reads that correspond to these presumed unmethylated cytosines, then compute the ratio of T to (C + T) at these positions. If the bisulfite reaction was perfect, then this ratio should be very close to 1, and if there is no bisulfite treatment, then this ratio should be close to 0</a:t>
            </a:r>
          </a:p>
        </p:txBody>
      </p:sp>
      <p:sp>
        <p:nvSpPr>
          <p:cNvPr id="7" name="TextBox 6">
            <a:extLst>
              <a:ext uri="{FF2B5EF4-FFF2-40B4-BE49-F238E27FC236}">
                <a16:creationId xmlns:a16="http://schemas.microsoft.com/office/drawing/2014/main" id="{DD522C3D-CEAA-7340-9999-5AB53DEADAB6}"/>
              </a:ext>
            </a:extLst>
          </p:cNvPr>
          <p:cNvSpPr txBox="1"/>
          <p:nvPr/>
        </p:nvSpPr>
        <p:spPr>
          <a:xfrm>
            <a:off x="10019760" y="1690688"/>
            <a:ext cx="2266950" cy="4801314"/>
          </a:xfrm>
          <a:prstGeom prst="rect">
            <a:avLst/>
          </a:prstGeom>
          <a:noFill/>
        </p:spPr>
        <p:txBody>
          <a:bodyPr wrap="square" rtlCol="0">
            <a:spAutoFit/>
          </a:bodyPr>
          <a:lstStyle/>
          <a:p>
            <a:r>
              <a:rPr lang="en-US" dirty="0"/>
              <a:t>PTOT = total nucleotides used </a:t>
            </a:r>
          </a:p>
          <a:p>
            <a:r>
              <a:rPr lang="en-US" dirty="0"/>
              <a:t>PCONV = the number converted </a:t>
            </a:r>
          </a:p>
          <a:p>
            <a:r>
              <a:rPr lang="en-US" dirty="0"/>
              <a:t>PRATE = rate of these two, for the positive-strand mappers </a:t>
            </a:r>
          </a:p>
          <a:p>
            <a:endParaRPr lang="en-US" dirty="0"/>
          </a:p>
          <a:p>
            <a:r>
              <a:rPr lang="en-US" dirty="0"/>
              <a:t>The corresponding numbers are also given for negative strand mappers (NTOT, NCONV, NRATE)</a:t>
            </a:r>
          </a:p>
          <a:p>
            <a:endParaRPr lang="en-US" dirty="0"/>
          </a:p>
          <a:p>
            <a:r>
              <a:rPr lang="en-US" dirty="0"/>
              <a:t>Combined = BTHTOT, BTHCONV, BTHRATE</a:t>
            </a:r>
          </a:p>
        </p:txBody>
      </p:sp>
      <p:cxnSp>
        <p:nvCxnSpPr>
          <p:cNvPr id="9" name="Straight Arrow Connector 8">
            <a:extLst>
              <a:ext uri="{FF2B5EF4-FFF2-40B4-BE49-F238E27FC236}">
                <a16:creationId xmlns:a16="http://schemas.microsoft.com/office/drawing/2014/main" id="{5529D15F-79F6-5A4C-91A8-D67E69E458B4}"/>
              </a:ext>
            </a:extLst>
          </p:cNvPr>
          <p:cNvCxnSpPr/>
          <p:nvPr/>
        </p:nvCxnSpPr>
        <p:spPr>
          <a:xfrm>
            <a:off x="9220200" y="1594644"/>
            <a:ext cx="0" cy="4818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5AE9099F-1AF3-7F4B-ACE7-1CB558806A14}"/>
              </a:ext>
            </a:extLst>
          </p:cNvPr>
          <p:cNvSpPr txBox="1"/>
          <p:nvPr/>
        </p:nvSpPr>
        <p:spPr>
          <a:xfrm>
            <a:off x="8934449" y="273745"/>
            <a:ext cx="2705099" cy="1200329"/>
          </a:xfrm>
          <a:prstGeom prst="rect">
            <a:avLst/>
          </a:prstGeom>
          <a:noFill/>
        </p:spPr>
        <p:txBody>
          <a:bodyPr wrap="square" rtlCol="0">
            <a:spAutoFit/>
          </a:bodyPr>
          <a:lstStyle/>
          <a:p>
            <a:r>
              <a:rPr lang="en-US" dirty="0"/>
              <a:t>An underestimate because we assume any read with either a C or a T contains no error </a:t>
            </a:r>
          </a:p>
        </p:txBody>
      </p:sp>
    </p:spTree>
    <p:extLst>
      <p:ext uri="{BB962C8B-B14F-4D97-AF65-F5344CB8AC3E}">
        <p14:creationId xmlns:p14="http://schemas.microsoft.com/office/powerpoint/2010/main" val="6254513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A08F3-8672-BE4D-A407-2510730F20BD}"/>
              </a:ext>
            </a:extLst>
          </p:cNvPr>
          <p:cNvSpPr>
            <a:spLocks noGrp="1"/>
          </p:cNvSpPr>
          <p:nvPr>
            <p:ph type="title"/>
          </p:nvPr>
        </p:nvSpPr>
        <p:spPr/>
        <p:txBody>
          <a:bodyPr/>
          <a:lstStyle/>
          <a:p>
            <a:r>
              <a:rPr lang="en-US" dirty="0"/>
              <a:t>Estimating bisulfite conversion rate: Alpha &amp; Beta </a:t>
            </a:r>
          </a:p>
        </p:txBody>
      </p:sp>
      <p:pic>
        <p:nvPicPr>
          <p:cNvPr id="5" name="Content Placeholder 4">
            <a:extLst>
              <a:ext uri="{FF2B5EF4-FFF2-40B4-BE49-F238E27FC236}">
                <a16:creationId xmlns:a16="http://schemas.microsoft.com/office/drawing/2014/main" id="{BD43AF15-A86A-0D46-A32C-28389DF3FD03}"/>
              </a:ext>
            </a:extLst>
          </p:cNvPr>
          <p:cNvPicPr>
            <a:picLocks noGrp="1" noChangeAspect="1"/>
          </p:cNvPicPr>
          <p:nvPr>
            <p:ph idx="1"/>
          </p:nvPr>
        </p:nvPicPr>
        <p:blipFill>
          <a:blip r:embed="rId2"/>
          <a:stretch>
            <a:fillRect/>
          </a:stretch>
        </p:blipFill>
        <p:spPr>
          <a:xfrm>
            <a:off x="838199" y="1690688"/>
            <a:ext cx="8838051" cy="1281112"/>
          </a:xfrm>
        </p:spPr>
      </p:pic>
      <p:pic>
        <p:nvPicPr>
          <p:cNvPr id="7" name="Picture 6">
            <a:extLst>
              <a:ext uri="{FF2B5EF4-FFF2-40B4-BE49-F238E27FC236}">
                <a16:creationId xmlns:a16="http://schemas.microsoft.com/office/drawing/2014/main" id="{5D1072BA-0BA8-2743-9F21-D5E1DF88A3A8}"/>
              </a:ext>
            </a:extLst>
          </p:cNvPr>
          <p:cNvPicPr>
            <a:picLocks noChangeAspect="1"/>
          </p:cNvPicPr>
          <p:nvPr/>
        </p:nvPicPr>
        <p:blipFill>
          <a:blip r:embed="rId3"/>
          <a:stretch>
            <a:fillRect/>
          </a:stretch>
        </p:blipFill>
        <p:spPr>
          <a:xfrm>
            <a:off x="838198" y="3802063"/>
            <a:ext cx="8838051" cy="1325708"/>
          </a:xfrm>
          <a:prstGeom prst="rect">
            <a:avLst/>
          </a:prstGeom>
        </p:spPr>
      </p:pic>
    </p:spTree>
    <p:extLst>
      <p:ext uri="{BB962C8B-B14F-4D97-AF65-F5344CB8AC3E}">
        <p14:creationId xmlns:p14="http://schemas.microsoft.com/office/powerpoint/2010/main" val="2024494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7F92DBB-B884-6A44-BE72-6E89A6B5D848}"/>
              </a:ext>
            </a:extLst>
          </p:cNvPr>
          <p:cNvPicPr>
            <a:picLocks noGrp="1" noChangeAspect="1"/>
          </p:cNvPicPr>
          <p:nvPr>
            <p:ph idx="1"/>
          </p:nvPr>
        </p:nvPicPr>
        <p:blipFill>
          <a:blip r:embed="rId2"/>
          <a:stretch>
            <a:fillRect/>
          </a:stretch>
        </p:blipFill>
        <p:spPr>
          <a:xfrm>
            <a:off x="688910" y="414803"/>
            <a:ext cx="10515600" cy="2395710"/>
          </a:xfrm>
        </p:spPr>
      </p:pic>
      <p:sp>
        <p:nvSpPr>
          <p:cNvPr id="6" name="TextBox 5">
            <a:extLst>
              <a:ext uri="{FF2B5EF4-FFF2-40B4-BE49-F238E27FC236}">
                <a16:creationId xmlns:a16="http://schemas.microsoft.com/office/drawing/2014/main" id="{B0AAE8D7-5925-EA4B-A556-1CDF6A309365}"/>
              </a:ext>
            </a:extLst>
          </p:cNvPr>
          <p:cNvSpPr txBox="1"/>
          <p:nvPr/>
        </p:nvSpPr>
        <p:spPr>
          <a:xfrm>
            <a:off x="688910" y="3284375"/>
            <a:ext cx="7520474" cy="646331"/>
          </a:xfrm>
          <a:prstGeom prst="rect">
            <a:avLst/>
          </a:prstGeom>
          <a:noFill/>
        </p:spPr>
        <p:txBody>
          <a:bodyPr wrap="square" rtlCol="0">
            <a:spAutoFit/>
          </a:bodyPr>
          <a:lstStyle/>
          <a:p>
            <a:r>
              <a:rPr lang="en-US" dirty="0"/>
              <a:t>﻿The </a:t>
            </a:r>
            <a:r>
              <a:rPr lang="en-US" dirty="0" err="1"/>
              <a:t>ChIP-seq</a:t>
            </a:r>
            <a:r>
              <a:rPr lang="en-US" dirty="0"/>
              <a:t>, ATAC-</a:t>
            </a:r>
            <a:r>
              <a:rPr lang="en-US" dirty="0" err="1"/>
              <a:t>seq</a:t>
            </a:r>
            <a:r>
              <a:rPr lang="en-US" dirty="0"/>
              <a:t>, WGBS, and RNA-</a:t>
            </a:r>
            <a:r>
              <a:rPr lang="en-US" dirty="0" err="1"/>
              <a:t>seq</a:t>
            </a:r>
            <a:r>
              <a:rPr lang="en-US" dirty="0"/>
              <a:t> data generated during this study are available at NCBI GEO accession number: GSE139817</a:t>
            </a:r>
          </a:p>
        </p:txBody>
      </p:sp>
    </p:spTree>
    <p:extLst>
      <p:ext uri="{BB962C8B-B14F-4D97-AF65-F5344CB8AC3E}">
        <p14:creationId xmlns:p14="http://schemas.microsoft.com/office/powerpoint/2010/main" val="39557435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438D7-2A5C-F847-8FC8-27300A5DB055}"/>
              </a:ext>
            </a:extLst>
          </p:cNvPr>
          <p:cNvSpPr>
            <a:spLocks noGrp="1"/>
          </p:cNvSpPr>
          <p:nvPr>
            <p:ph type="title"/>
          </p:nvPr>
        </p:nvSpPr>
        <p:spPr>
          <a:xfrm>
            <a:off x="838200" y="0"/>
            <a:ext cx="10515600" cy="1325563"/>
          </a:xfrm>
        </p:spPr>
        <p:txBody>
          <a:bodyPr/>
          <a:lstStyle/>
          <a:p>
            <a:r>
              <a:rPr lang="en-US" dirty="0"/>
              <a:t>Computing single-site methylation levels for all C’s in both CpG and non-CpG contexts</a:t>
            </a:r>
          </a:p>
        </p:txBody>
      </p:sp>
      <p:sp>
        <p:nvSpPr>
          <p:cNvPr id="3" name="Content Placeholder 2">
            <a:extLst>
              <a:ext uri="{FF2B5EF4-FFF2-40B4-BE49-F238E27FC236}">
                <a16:creationId xmlns:a16="http://schemas.microsoft.com/office/drawing/2014/main" id="{37DB0DD5-279F-E441-9098-FCB55F02900A}"/>
              </a:ext>
            </a:extLst>
          </p:cNvPr>
          <p:cNvSpPr>
            <a:spLocks noGrp="1"/>
          </p:cNvSpPr>
          <p:nvPr>
            <p:ph idx="1"/>
          </p:nvPr>
        </p:nvSpPr>
        <p:spPr>
          <a:xfrm>
            <a:off x="838200" y="1393826"/>
            <a:ext cx="10515600" cy="4351338"/>
          </a:xfrm>
        </p:spPr>
        <p:txBody>
          <a:bodyPr/>
          <a:lstStyle/>
          <a:p>
            <a:r>
              <a:rPr lang="en-US" dirty="0"/>
              <a:t>It is recommended that users allocate at least 8GB of memory when running </a:t>
            </a:r>
            <a:r>
              <a:rPr lang="en-US" dirty="0" err="1"/>
              <a:t>methcounts</a:t>
            </a:r>
            <a:endParaRPr lang="en-US" dirty="0"/>
          </a:p>
          <a:p>
            <a:endParaRPr lang="en-US" dirty="0"/>
          </a:p>
        </p:txBody>
      </p:sp>
      <p:pic>
        <p:nvPicPr>
          <p:cNvPr id="5" name="Picture 4">
            <a:extLst>
              <a:ext uri="{FF2B5EF4-FFF2-40B4-BE49-F238E27FC236}">
                <a16:creationId xmlns:a16="http://schemas.microsoft.com/office/drawing/2014/main" id="{3E6742B9-AA8B-B54D-A3EF-9EDE4C2E9AB8}"/>
              </a:ext>
            </a:extLst>
          </p:cNvPr>
          <p:cNvPicPr>
            <a:picLocks noChangeAspect="1"/>
          </p:cNvPicPr>
          <p:nvPr/>
        </p:nvPicPr>
        <p:blipFill>
          <a:blip r:embed="rId3"/>
          <a:stretch>
            <a:fillRect/>
          </a:stretch>
        </p:blipFill>
        <p:spPr>
          <a:xfrm>
            <a:off x="2984500" y="2368550"/>
            <a:ext cx="6223000" cy="3721100"/>
          </a:xfrm>
          <a:prstGeom prst="rect">
            <a:avLst/>
          </a:prstGeom>
        </p:spPr>
      </p:pic>
      <p:sp>
        <p:nvSpPr>
          <p:cNvPr id="6" name="TextBox 5">
            <a:extLst>
              <a:ext uri="{FF2B5EF4-FFF2-40B4-BE49-F238E27FC236}">
                <a16:creationId xmlns:a16="http://schemas.microsoft.com/office/drawing/2014/main" id="{50AF0A18-BC40-9C4B-BDFF-4724DE82C99A}"/>
              </a:ext>
            </a:extLst>
          </p:cNvPr>
          <p:cNvSpPr txBox="1"/>
          <p:nvPr/>
        </p:nvSpPr>
        <p:spPr>
          <a:xfrm>
            <a:off x="9772650" y="2705100"/>
            <a:ext cx="2209800" cy="1477328"/>
          </a:xfrm>
          <a:prstGeom prst="rect">
            <a:avLst/>
          </a:prstGeom>
          <a:noFill/>
        </p:spPr>
        <p:txBody>
          <a:bodyPr wrap="square" rtlCol="0">
            <a:spAutoFit/>
          </a:bodyPr>
          <a:lstStyle/>
          <a:p>
            <a:r>
              <a:rPr lang="en-US" dirty="0"/>
              <a:t>H = adenines, </a:t>
            </a:r>
            <a:r>
              <a:rPr lang="en-US" dirty="0" err="1"/>
              <a:t>thymines</a:t>
            </a:r>
            <a:r>
              <a:rPr lang="en-US" dirty="0"/>
              <a:t>, or cytosines</a:t>
            </a:r>
          </a:p>
          <a:p>
            <a:r>
              <a:rPr lang="en-US" dirty="0"/>
              <a:t>X = adenines or </a:t>
            </a:r>
            <a:r>
              <a:rPr lang="en-US" dirty="0" err="1"/>
              <a:t>thymines</a:t>
            </a:r>
            <a:r>
              <a:rPr lang="en-US" dirty="0"/>
              <a:t> </a:t>
            </a:r>
          </a:p>
        </p:txBody>
      </p:sp>
    </p:spTree>
    <p:extLst>
      <p:ext uri="{BB962C8B-B14F-4D97-AF65-F5344CB8AC3E}">
        <p14:creationId xmlns:p14="http://schemas.microsoft.com/office/powerpoint/2010/main" val="252745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8F5FE-A3A9-1241-A22B-3D8B1C6C1E02}"/>
              </a:ext>
            </a:extLst>
          </p:cNvPr>
          <p:cNvSpPr>
            <a:spLocks noGrp="1"/>
          </p:cNvSpPr>
          <p:nvPr>
            <p:ph type="title"/>
          </p:nvPr>
        </p:nvSpPr>
        <p:spPr/>
        <p:txBody>
          <a:bodyPr/>
          <a:lstStyle/>
          <a:p>
            <a:r>
              <a:rPr lang="en-US" dirty="0"/>
              <a:t>Size filter, then cross ref vs </a:t>
            </a:r>
            <a:r>
              <a:rPr lang="en-US" dirty="0" err="1"/>
              <a:t>RefSeq</a:t>
            </a:r>
            <a:r>
              <a:rPr lang="en-US" dirty="0"/>
              <a:t> TSS/Exons</a:t>
            </a:r>
          </a:p>
        </p:txBody>
      </p:sp>
      <p:sp>
        <p:nvSpPr>
          <p:cNvPr id="3" name="Content Placeholder 2">
            <a:extLst>
              <a:ext uri="{FF2B5EF4-FFF2-40B4-BE49-F238E27FC236}">
                <a16:creationId xmlns:a16="http://schemas.microsoft.com/office/drawing/2014/main" id="{8EC4FF8E-838F-3146-9A24-B2541783ED83}"/>
              </a:ext>
            </a:extLst>
          </p:cNvPr>
          <p:cNvSpPr>
            <a:spLocks noGrp="1"/>
          </p:cNvSpPr>
          <p:nvPr>
            <p:ph idx="1"/>
          </p:nvPr>
        </p:nvSpPr>
        <p:spPr/>
        <p:txBody>
          <a:bodyPr>
            <a:normAutofit fontScale="85000" lnSpcReduction="20000"/>
          </a:bodyPr>
          <a:lstStyle/>
          <a:p>
            <a:r>
              <a:rPr lang="en-US" dirty="0"/>
              <a:t>Before filtering for HMRs that are &gt;= 50 </a:t>
            </a:r>
            <a:r>
              <a:rPr lang="en-US" dirty="0" err="1"/>
              <a:t>bp</a:t>
            </a:r>
            <a:r>
              <a:rPr lang="en-US" dirty="0"/>
              <a:t>:</a:t>
            </a:r>
          </a:p>
          <a:p>
            <a:pPr lvl="1"/>
            <a:r>
              <a:rPr lang="en-US" dirty="0"/>
              <a:t>Beta: 63465</a:t>
            </a:r>
          </a:p>
          <a:p>
            <a:pPr lvl="1"/>
            <a:r>
              <a:rPr lang="en-US" dirty="0"/>
              <a:t>Alpha: 54387</a:t>
            </a:r>
          </a:p>
          <a:p>
            <a:r>
              <a:rPr lang="en-US" dirty="0"/>
              <a:t>After filtering for HMRs that are &gt;= 50 </a:t>
            </a:r>
            <a:r>
              <a:rPr lang="en-US" dirty="0" err="1"/>
              <a:t>bp</a:t>
            </a:r>
            <a:r>
              <a:rPr lang="en-US" dirty="0"/>
              <a:t>: </a:t>
            </a:r>
          </a:p>
          <a:p>
            <a:pPr lvl="1"/>
            <a:r>
              <a:rPr lang="en-US" dirty="0"/>
              <a:t>Beta: 63395 (-70) </a:t>
            </a:r>
          </a:p>
          <a:p>
            <a:pPr lvl="1"/>
            <a:r>
              <a:rPr lang="en-US" dirty="0"/>
              <a:t>Alpha: 54330 (-50) </a:t>
            </a:r>
          </a:p>
          <a:p>
            <a:r>
              <a:rPr lang="en-US" dirty="0"/>
              <a:t>After NCBI </a:t>
            </a:r>
            <a:r>
              <a:rPr lang="en-US" dirty="0" err="1"/>
              <a:t>RefSeq</a:t>
            </a:r>
            <a:r>
              <a:rPr lang="en-US" dirty="0"/>
              <a:t> filter step that removes TSS and exons: </a:t>
            </a:r>
          </a:p>
          <a:p>
            <a:pPr lvl="1"/>
            <a:r>
              <a:rPr lang="en-US" dirty="0"/>
              <a:t>Beta: 14522 (-48,873) </a:t>
            </a:r>
          </a:p>
          <a:p>
            <a:pPr lvl="1"/>
            <a:r>
              <a:rPr lang="en-US" dirty="0"/>
              <a:t>Alpha: 5787 (-48,543) </a:t>
            </a:r>
          </a:p>
          <a:p>
            <a:r>
              <a:rPr lang="en-US" dirty="0"/>
              <a:t>After running </a:t>
            </a:r>
            <a:r>
              <a:rPr lang="en-US" dirty="0" err="1"/>
              <a:t>bedtools</a:t>
            </a:r>
            <a:r>
              <a:rPr lang="en-US" dirty="0"/>
              <a:t> intersect to identify beta-cell specific HMRs and vice-versa: </a:t>
            </a:r>
          </a:p>
          <a:p>
            <a:pPr lvl="1"/>
            <a:r>
              <a:rPr lang="en-US" dirty="0"/>
              <a:t>Beta: 14522 (-0) </a:t>
            </a:r>
          </a:p>
          <a:p>
            <a:pPr lvl="1"/>
            <a:r>
              <a:rPr lang="en-US" dirty="0"/>
              <a:t>Alpha: 5787 (-0) </a:t>
            </a:r>
          </a:p>
          <a:p>
            <a:r>
              <a:rPr lang="en-US" dirty="0"/>
              <a:t>No shared HMRs?</a:t>
            </a:r>
          </a:p>
          <a:p>
            <a:pPr lvl="1"/>
            <a:endParaRPr lang="en-US" dirty="0"/>
          </a:p>
          <a:p>
            <a:pPr lvl="1"/>
            <a:endParaRPr lang="en-US" dirty="0"/>
          </a:p>
        </p:txBody>
      </p:sp>
    </p:spTree>
    <p:extLst>
      <p:ext uri="{BB962C8B-B14F-4D97-AF65-F5344CB8AC3E}">
        <p14:creationId xmlns:p14="http://schemas.microsoft.com/office/powerpoint/2010/main" val="15460766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0514C-2350-2A41-A10E-9687F1B36466}"/>
              </a:ext>
            </a:extLst>
          </p:cNvPr>
          <p:cNvSpPr>
            <a:spLocks noGrp="1"/>
          </p:cNvSpPr>
          <p:nvPr>
            <p:ph type="title"/>
          </p:nvPr>
        </p:nvSpPr>
        <p:spPr/>
        <p:txBody>
          <a:bodyPr/>
          <a:lstStyle/>
          <a:p>
            <a:r>
              <a:rPr lang="en-US" dirty="0"/>
              <a:t>No filtering for TSS/Exon/Size</a:t>
            </a:r>
          </a:p>
        </p:txBody>
      </p:sp>
      <p:sp>
        <p:nvSpPr>
          <p:cNvPr id="3" name="Content Placeholder 2">
            <a:extLst>
              <a:ext uri="{FF2B5EF4-FFF2-40B4-BE49-F238E27FC236}">
                <a16:creationId xmlns:a16="http://schemas.microsoft.com/office/drawing/2014/main" id="{932A0CE7-9DCF-E54B-B58D-FC561AB43D75}"/>
              </a:ext>
            </a:extLst>
          </p:cNvPr>
          <p:cNvSpPr>
            <a:spLocks noGrp="1"/>
          </p:cNvSpPr>
          <p:nvPr>
            <p:ph idx="1"/>
          </p:nvPr>
        </p:nvSpPr>
        <p:spPr/>
        <p:txBody>
          <a:bodyPr>
            <a:normAutofit fontScale="92500" lnSpcReduction="10000"/>
          </a:bodyPr>
          <a:lstStyle/>
          <a:p>
            <a:r>
              <a:rPr lang="en-US" dirty="0"/>
              <a:t>Before </a:t>
            </a:r>
            <a:r>
              <a:rPr lang="en-US" dirty="0" err="1"/>
              <a:t>bedtools</a:t>
            </a:r>
            <a:r>
              <a:rPr lang="en-US" dirty="0"/>
              <a:t> intersect to identify beta-cell specific HMRs and vice-versa:</a:t>
            </a:r>
          </a:p>
          <a:p>
            <a:pPr lvl="1"/>
            <a:r>
              <a:rPr lang="en-US" dirty="0"/>
              <a:t>Beta: 63465</a:t>
            </a:r>
          </a:p>
          <a:p>
            <a:pPr lvl="1"/>
            <a:r>
              <a:rPr lang="en-US" dirty="0"/>
              <a:t>Alpha: 54387</a:t>
            </a:r>
          </a:p>
          <a:p>
            <a:r>
              <a:rPr lang="en-US" dirty="0"/>
              <a:t>After running </a:t>
            </a:r>
            <a:r>
              <a:rPr lang="en-US" dirty="0" err="1"/>
              <a:t>bedtools</a:t>
            </a:r>
            <a:r>
              <a:rPr lang="en-US" dirty="0"/>
              <a:t> intersect to identify beta-cell specific HMRs and vice-versa: </a:t>
            </a:r>
          </a:p>
          <a:p>
            <a:pPr lvl="1"/>
            <a:r>
              <a:rPr lang="en-US" dirty="0"/>
              <a:t>Beta: 15874 (-47,591)</a:t>
            </a:r>
          </a:p>
          <a:p>
            <a:pPr lvl="1"/>
            <a:r>
              <a:rPr lang="en-US" dirty="0"/>
              <a:t>Alpha: 6332 (-48,055) </a:t>
            </a:r>
          </a:p>
          <a:p>
            <a:r>
              <a:rPr lang="en-US" dirty="0"/>
              <a:t>After running </a:t>
            </a:r>
            <a:r>
              <a:rPr lang="en-US" dirty="0" err="1"/>
              <a:t>bedtools</a:t>
            </a:r>
            <a:r>
              <a:rPr lang="en-US" dirty="0"/>
              <a:t> intersect to identify shared HMRs across beta and alpha cells:</a:t>
            </a:r>
          </a:p>
          <a:p>
            <a:pPr lvl="1"/>
            <a:r>
              <a:rPr lang="en-US" dirty="0"/>
              <a:t>48055</a:t>
            </a:r>
          </a:p>
          <a:p>
            <a:pPr lvl="1"/>
            <a:r>
              <a:rPr lang="en-US" dirty="0"/>
              <a:t>40320 of the 48055 shared HMRs are actually HMRs (not TSS/Exons) using filter step for </a:t>
            </a:r>
            <a:r>
              <a:rPr lang="en-US" dirty="0" err="1"/>
              <a:t>RefSeq</a:t>
            </a:r>
            <a:endParaRPr lang="en-US" dirty="0"/>
          </a:p>
          <a:p>
            <a:endParaRPr lang="en-US" dirty="0"/>
          </a:p>
        </p:txBody>
      </p:sp>
    </p:spTree>
    <p:extLst>
      <p:ext uri="{BB962C8B-B14F-4D97-AF65-F5344CB8AC3E}">
        <p14:creationId xmlns:p14="http://schemas.microsoft.com/office/powerpoint/2010/main" val="34776462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98024-6C0D-B347-930B-24E8D4819057}"/>
              </a:ext>
            </a:extLst>
          </p:cNvPr>
          <p:cNvSpPr>
            <a:spLocks noGrp="1"/>
          </p:cNvSpPr>
          <p:nvPr>
            <p:ph type="title"/>
          </p:nvPr>
        </p:nvSpPr>
        <p:spPr/>
        <p:txBody>
          <a:bodyPr/>
          <a:lstStyle/>
          <a:p>
            <a:r>
              <a:rPr lang="en-US" dirty="0"/>
              <a:t>Filter for TSS/Exon but not Size  </a:t>
            </a:r>
          </a:p>
        </p:txBody>
      </p:sp>
      <p:sp>
        <p:nvSpPr>
          <p:cNvPr id="3" name="Content Placeholder 2">
            <a:extLst>
              <a:ext uri="{FF2B5EF4-FFF2-40B4-BE49-F238E27FC236}">
                <a16:creationId xmlns:a16="http://schemas.microsoft.com/office/drawing/2014/main" id="{802DAE6B-C090-5D46-BC88-B22B76099570}"/>
              </a:ext>
            </a:extLst>
          </p:cNvPr>
          <p:cNvSpPr>
            <a:spLocks noGrp="1"/>
          </p:cNvSpPr>
          <p:nvPr>
            <p:ph idx="1"/>
          </p:nvPr>
        </p:nvSpPr>
        <p:spPr/>
        <p:txBody>
          <a:bodyPr>
            <a:normAutofit fontScale="92500" lnSpcReduction="20000"/>
          </a:bodyPr>
          <a:lstStyle/>
          <a:p>
            <a:r>
              <a:rPr lang="en-US" dirty="0"/>
              <a:t>Before filtering for TSS/Exon: </a:t>
            </a:r>
          </a:p>
          <a:p>
            <a:pPr lvl="1"/>
            <a:r>
              <a:rPr lang="en-US" dirty="0"/>
              <a:t>Beta: 63465</a:t>
            </a:r>
          </a:p>
          <a:p>
            <a:pPr lvl="1"/>
            <a:r>
              <a:rPr lang="en-US" dirty="0"/>
              <a:t>Alpha: 54387</a:t>
            </a:r>
          </a:p>
          <a:p>
            <a:r>
              <a:rPr lang="en-US" dirty="0"/>
              <a:t>After filtering for TSS/Exon: </a:t>
            </a:r>
          </a:p>
          <a:p>
            <a:pPr lvl="1"/>
            <a:r>
              <a:rPr lang="en-US" dirty="0"/>
              <a:t>Beta: 14548</a:t>
            </a:r>
          </a:p>
          <a:p>
            <a:pPr lvl="1"/>
            <a:r>
              <a:rPr lang="en-US" dirty="0"/>
              <a:t>Alpha: 5798</a:t>
            </a:r>
          </a:p>
          <a:p>
            <a:r>
              <a:rPr lang="en-US" dirty="0"/>
              <a:t>After running </a:t>
            </a:r>
            <a:r>
              <a:rPr lang="en-US" dirty="0" err="1"/>
              <a:t>bedtools</a:t>
            </a:r>
            <a:r>
              <a:rPr lang="en-US" dirty="0"/>
              <a:t> intersect to identify beta-cell specific HMRs and vice-versa: </a:t>
            </a:r>
          </a:p>
          <a:p>
            <a:pPr lvl="1"/>
            <a:r>
              <a:rPr lang="en-US" dirty="0"/>
              <a:t>Beta: 14548</a:t>
            </a:r>
          </a:p>
          <a:p>
            <a:pPr lvl="1"/>
            <a:r>
              <a:rPr lang="en-US" dirty="0"/>
              <a:t>Alpha: 5798</a:t>
            </a:r>
          </a:p>
          <a:p>
            <a:r>
              <a:rPr lang="en-US" dirty="0"/>
              <a:t>After running </a:t>
            </a:r>
            <a:r>
              <a:rPr lang="en-US" dirty="0" err="1"/>
              <a:t>bedtools</a:t>
            </a:r>
            <a:r>
              <a:rPr lang="en-US" dirty="0"/>
              <a:t> intersect to identify shared HMRs across beta and alpha cells:</a:t>
            </a:r>
          </a:p>
          <a:p>
            <a:pPr lvl="1"/>
            <a:r>
              <a:rPr lang="en-US" dirty="0"/>
              <a:t>0 </a:t>
            </a:r>
          </a:p>
          <a:p>
            <a:endParaRPr lang="en-US" dirty="0"/>
          </a:p>
        </p:txBody>
      </p:sp>
    </p:spTree>
    <p:extLst>
      <p:ext uri="{BB962C8B-B14F-4D97-AF65-F5344CB8AC3E}">
        <p14:creationId xmlns:p14="http://schemas.microsoft.com/office/powerpoint/2010/main" val="28359357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89CC4-BED9-E24B-9C88-72F130E3925D}"/>
              </a:ext>
            </a:extLst>
          </p:cNvPr>
          <p:cNvSpPr>
            <a:spLocks noGrp="1"/>
          </p:cNvSpPr>
          <p:nvPr>
            <p:ph type="title"/>
          </p:nvPr>
        </p:nvSpPr>
        <p:spPr/>
        <p:txBody>
          <a:bodyPr/>
          <a:lstStyle/>
          <a:p>
            <a:r>
              <a:rPr lang="en-US" dirty="0" err="1"/>
              <a:t>seqinfo</a:t>
            </a:r>
            <a:r>
              <a:rPr lang="en-US"/>
              <a:t>() </a:t>
            </a:r>
            <a:r>
              <a:rPr lang="en-US" dirty="0"/>
              <a:t>function with Granges package </a:t>
            </a:r>
          </a:p>
        </p:txBody>
      </p:sp>
      <p:pic>
        <p:nvPicPr>
          <p:cNvPr id="5" name="Content Placeholder 4">
            <a:extLst>
              <a:ext uri="{FF2B5EF4-FFF2-40B4-BE49-F238E27FC236}">
                <a16:creationId xmlns:a16="http://schemas.microsoft.com/office/drawing/2014/main" id="{5C0BFF0F-456E-9343-80D9-2A4D7695E54F}"/>
              </a:ext>
            </a:extLst>
          </p:cNvPr>
          <p:cNvPicPr>
            <a:picLocks noGrp="1" noChangeAspect="1"/>
          </p:cNvPicPr>
          <p:nvPr>
            <p:ph idx="1"/>
          </p:nvPr>
        </p:nvPicPr>
        <p:blipFill>
          <a:blip r:embed="rId2"/>
          <a:stretch>
            <a:fillRect/>
          </a:stretch>
        </p:blipFill>
        <p:spPr>
          <a:xfrm>
            <a:off x="2274053" y="1825625"/>
            <a:ext cx="7643893" cy="4351338"/>
          </a:xfrm>
        </p:spPr>
      </p:pic>
      <p:sp>
        <p:nvSpPr>
          <p:cNvPr id="6" name="TextBox 5">
            <a:extLst>
              <a:ext uri="{FF2B5EF4-FFF2-40B4-BE49-F238E27FC236}">
                <a16:creationId xmlns:a16="http://schemas.microsoft.com/office/drawing/2014/main" id="{BDCDEF6C-D355-4C4E-B4A1-717A51557279}"/>
              </a:ext>
            </a:extLst>
          </p:cNvPr>
          <p:cNvSpPr txBox="1"/>
          <p:nvPr/>
        </p:nvSpPr>
        <p:spPr>
          <a:xfrm>
            <a:off x="-215153" y="2169459"/>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27253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5B86C78-5C8E-3942-8E14-6AB81412FFC1}"/>
              </a:ext>
            </a:extLst>
          </p:cNvPr>
          <p:cNvPicPr>
            <a:picLocks noGrp="1" noChangeAspect="1"/>
          </p:cNvPicPr>
          <p:nvPr>
            <p:ph idx="1"/>
          </p:nvPr>
        </p:nvPicPr>
        <p:blipFill>
          <a:blip r:embed="rId2"/>
          <a:stretch>
            <a:fillRect/>
          </a:stretch>
        </p:blipFill>
        <p:spPr>
          <a:xfrm>
            <a:off x="2712514" y="332726"/>
            <a:ext cx="7159274" cy="5906709"/>
          </a:xfrm>
        </p:spPr>
      </p:pic>
    </p:spTree>
    <p:extLst>
      <p:ext uri="{BB962C8B-B14F-4D97-AF65-F5344CB8AC3E}">
        <p14:creationId xmlns:p14="http://schemas.microsoft.com/office/powerpoint/2010/main" val="53326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586E25-821F-BB40-BF57-AA3249889E51}"/>
              </a:ext>
            </a:extLst>
          </p:cNvPr>
          <p:cNvPicPr>
            <a:picLocks noGrp="1" noChangeAspect="1"/>
          </p:cNvPicPr>
          <p:nvPr>
            <p:ph idx="1"/>
          </p:nvPr>
        </p:nvPicPr>
        <p:blipFill>
          <a:blip r:embed="rId2"/>
          <a:stretch>
            <a:fillRect/>
          </a:stretch>
        </p:blipFill>
        <p:spPr>
          <a:xfrm>
            <a:off x="2599504" y="388710"/>
            <a:ext cx="7645508" cy="5812024"/>
          </a:xfrm>
          <a:prstGeom prst="rect">
            <a:avLst/>
          </a:prstGeom>
        </p:spPr>
      </p:pic>
    </p:spTree>
    <p:extLst>
      <p:ext uri="{BB962C8B-B14F-4D97-AF65-F5344CB8AC3E}">
        <p14:creationId xmlns:p14="http://schemas.microsoft.com/office/powerpoint/2010/main" val="1762040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AD39E-D692-E745-B65A-8FE363040004}"/>
              </a:ext>
            </a:extLst>
          </p:cNvPr>
          <p:cNvSpPr>
            <a:spLocks noGrp="1"/>
          </p:cNvSpPr>
          <p:nvPr>
            <p:ph type="title"/>
          </p:nvPr>
        </p:nvSpPr>
        <p:spPr/>
        <p:txBody>
          <a:bodyPr/>
          <a:lstStyle/>
          <a:p>
            <a:r>
              <a:rPr lang="en-US" dirty="0"/>
              <a:t>Metadata – Alpha cells</a:t>
            </a:r>
          </a:p>
        </p:txBody>
      </p:sp>
      <p:pic>
        <p:nvPicPr>
          <p:cNvPr id="5" name="Content Placeholder 4">
            <a:extLst>
              <a:ext uri="{FF2B5EF4-FFF2-40B4-BE49-F238E27FC236}">
                <a16:creationId xmlns:a16="http://schemas.microsoft.com/office/drawing/2014/main" id="{F147E84C-7859-AD48-9C3D-EFFA227A9CC2}"/>
              </a:ext>
            </a:extLst>
          </p:cNvPr>
          <p:cNvPicPr>
            <a:picLocks noGrp="1" noChangeAspect="1"/>
          </p:cNvPicPr>
          <p:nvPr>
            <p:ph idx="1"/>
          </p:nvPr>
        </p:nvPicPr>
        <p:blipFill>
          <a:blip r:embed="rId2"/>
          <a:stretch>
            <a:fillRect/>
          </a:stretch>
        </p:blipFill>
        <p:spPr>
          <a:xfrm>
            <a:off x="1380813" y="1825625"/>
            <a:ext cx="9430374" cy="4351338"/>
          </a:xfrm>
        </p:spPr>
      </p:pic>
      <p:pic>
        <p:nvPicPr>
          <p:cNvPr id="7" name="Picture 6">
            <a:extLst>
              <a:ext uri="{FF2B5EF4-FFF2-40B4-BE49-F238E27FC236}">
                <a16:creationId xmlns:a16="http://schemas.microsoft.com/office/drawing/2014/main" id="{CB6CECFB-2682-1041-BD37-9778C99E5DE1}"/>
              </a:ext>
            </a:extLst>
          </p:cNvPr>
          <p:cNvPicPr>
            <a:picLocks noChangeAspect="1"/>
          </p:cNvPicPr>
          <p:nvPr/>
        </p:nvPicPr>
        <p:blipFill>
          <a:blip r:embed="rId3"/>
          <a:stretch>
            <a:fillRect/>
          </a:stretch>
        </p:blipFill>
        <p:spPr>
          <a:xfrm>
            <a:off x="8993804" y="761207"/>
            <a:ext cx="2527300" cy="1993900"/>
          </a:xfrm>
          <a:prstGeom prst="rect">
            <a:avLst/>
          </a:prstGeom>
        </p:spPr>
      </p:pic>
    </p:spTree>
    <p:extLst>
      <p:ext uri="{BB962C8B-B14F-4D97-AF65-F5344CB8AC3E}">
        <p14:creationId xmlns:p14="http://schemas.microsoft.com/office/powerpoint/2010/main" val="2190451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DC797-15E1-4F4B-A896-A7CAD9F82BAF}"/>
              </a:ext>
            </a:extLst>
          </p:cNvPr>
          <p:cNvSpPr>
            <a:spLocks noGrp="1"/>
          </p:cNvSpPr>
          <p:nvPr>
            <p:ph type="title"/>
          </p:nvPr>
        </p:nvSpPr>
        <p:spPr/>
        <p:txBody>
          <a:bodyPr/>
          <a:lstStyle/>
          <a:p>
            <a:r>
              <a:rPr lang="en-US" dirty="0"/>
              <a:t>Metadata – Beta cells </a:t>
            </a:r>
          </a:p>
        </p:txBody>
      </p:sp>
      <p:pic>
        <p:nvPicPr>
          <p:cNvPr id="5" name="Content Placeholder 4">
            <a:extLst>
              <a:ext uri="{FF2B5EF4-FFF2-40B4-BE49-F238E27FC236}">
                <a16:creationId xmlns:a16="http://schemas.microsoft.com/office/drawing/2014/main" id="{70F57C88-9254-474B-8841-C4652073A1E5}"/>
              </a:ext>
            </a:extLst>
          </p:cNvPr>
          <p:cNvPicPr>
            <a:picLocks noGrp="1" noChangeAspect="1"/>
          </p:cNvPicPr>
          <p:nvPr>
            <p:ph idx="1"/>
          </p:nvPr>
        </p:nvPicPr>
        <p:blipFill>
          <a:blip r:embed="rId2"/>
          <a:stretch>
            <a:fillRect/>
          </a:stretch>
        </p:blipFill>
        <p:spPr>
          <a:xfrm>
            <a:off x="917747" y="1825625"/>
            <a:ext cx="10356505" cy="4351338"/>
          </a:xfrm>
        </p:spPr>
      </p:pic>
      <p:pic>
        <p:nvPicPr>
          <p:cNvPr id="6" name="Picture 5">
            <a:extLst>
              <a:ext uri="{FF2B5EF4-FFF2-40B4-BE49-F238E27FC236}">
                <a16:creationId xmlns:a16="http://schemas.microsoft.com/office/drawing/2014/main" id="{8FFC4DE7-DA19-BD4B-9AB6-02B8C3ABAE91}"/>
              </a:ext>
            </a:extLst>
          </p:cNvPr>
          <p:cNvPicPr>
            <a:picLocks noChangeAspect="1"/>
          </p:cNvPicPr>
          <p:nvPr/>
        </p:nvPicPr>
        <p:blipFill>
          <a:blip r:embed="rId3"/>
          <a:stretch>
            <a:fillRect/>
          </a:stretch>
        </p:blipFill>
        <p:spPr>
          <a:xfrm>
            <a:off x="8993804" y="761207"/>
            <a:ext cx="2527300" cy="1993900"/>
          </a:xfrm>
          <a:prstGeom prst="rect">
            <a:avLst/>
          </a:prstGeom>
        </p:spPr>
      </p:pic>
    </p:spTree>
    <p:extLst>
      <p:ext uri="{BB962C8B-B14F-4D97-AF65-F5344CB8AC3E}">
        <p14:creationId xmlns:p14="http://schemas.microsoft.com/office/powerpoint/2010/main" val="276092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BD02C-04A1-9E4E-90D9-CE96253F8822}"/>
              </a:ext>
            </a:extLst>
          </p:cNvPr>
          <p:cNvSpPr>
            <a:spLocks noGrp="1"/>
          </p:cNvSpPr>
          <p:nvPr>
            <p:ph type="title"/>
          </p:nvPr>
        </p:nvSpPr>
        <p:spPr/>
        <p:txBody>
          <a:bodyPr/>
          <a:lstStyle/>
          <a:p>
            <a:r>
              <a:rPr lang="en-US" dirty="0"/>
              <a:t>FastQC Report – Read 1, Alpha</a:t>
            </a:r>
          </a:p>
        </p:txBody>
      </p:sp>
      <p:pic>
        <p:nvPicPr>
          <p:cNvPr id="5" name="Content Placeholder 4">
            <a:extLst>
              <a:ext uri="{FF2B5EF4-FFF2-40B4-BE49-F238E27FC236}">
                <a16:creationId xmlns:a16="http://schemas.microsoft.com/office/drawing/2014/main" id="{32D76617-604C-5E40-A964-8F090A29AE5C}"/>
              </a:ext>
            </a:extLst>
          </p:cNvPr>
          <p:cNvPicPr>
            <a:picLocks noGrp="1" noChangeAspect="1"/>
          </p:cNvPicPr>
          <p:nvPr>
            <p:ph idx="1"/>
          </p:nvPr>
        </p:nvPicPr>
        <p:blipFill>
          <a:blip r:embed="rId3"/>
          <a:stretch>
            <a:fillRect/>
          </a:stretch>
        </p:blipFill>
        <p:spPr>
          <a:xfrm>
            <a:off x="838200" y="1846441"/>
            <a:ext cx="7416800" cy="3302000"/>
          </a:xfrm>
        </p:spPr>
      </p:pic>
    </p:spTree>
    <p:extLst>
      <p:ext uri="{BB962C8B-B14F-4D97-AF65-F5344CB8AC3E}">
        <p14:creationId xmlns:p14="http://schemas.microsoft.com/office/powerpoint/2010/main" val="4195342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A2B2D-D8A6-5C4C-86B0-DE5EA3241786}"/>
              </a:ext>
            </a:extLst>
          </p:cNvPr>
          <p:cNvSpPr>
            <a:spLocks noGrp="1"/>
          </p:cNvSpPr>
          <p:nvPr>
            <p:ph type="title"/>
          </p:nvPr>
        </p:nvSpPr>
        <p:spPr/>
        <p:txBody>
          <a:bodyPr/>
          <a:lstStyle/>
          <a:p>
            <a:r>
              <a:rPr lang="en-US" dirty="0"/>
              <a:t>Per base sequence content – Read 1, Alpha</a:t>
            </a:r>
          </a:p>
        </p:txBody>
      </p:sp>
      <p:pic>
        <p:nvPicPr>
          <p:cNvPr id="5" name="Content Placeholder 4">
            <a:extLst>
              <a:ext uri="{FF2B5EF4-FFF2-40B4-BE49-F238E27FC236}">
                <a16:creationId xmlns:a16="http://schemas.microsoft.com/office/drawing/2014/main" id="{8170020B-9F0E-0E4A-9AE0-A85779229A9D}"/>
              </a:ext>
            </a:extLst>
          </p:cNvPr>
          <p:cNvPicPr>
            <a:picLocks noGrp="1" noChangeAspect="1"/>
          </p:cNvPicPr>
          <p:nvPr>
            <p:ph idx="1"/>
          </p:nvPr>
        </p:nvPicPr>
        <p:blipFill>
          <a:blip r:embed="rId3"/>
          <a:stretch>
            <a:fillRect/>
          </a:stretch>
        </p:blipFill>
        <p:spPr>
          <a:xfrm>
            <a:off x="1116632" y="1559752"/>
            <a:ext cx="5989852" cy="4351338"/>
          </a:xfrm>
        </p:spPr>
      </p:pic>
      <p:sp>
        <p:nvSpPr>
          <p:cNvPr id="6" name="TextBox 5">
            <a:extLst>
              <a:ext uri="{FF2B5EF4-FFF2-40B4-BE49-F238E27FC236}">
                <a16:creationId xmlns:a16="http://schemas.microsoft.com/office/drawing/2014/main" id="{74880F28-EDDA-F84B-98CA-CC06021AF9E0}"/>
              </a:ext>
            </a:extLst>
          </p:cNvPr>
          <p:cNvSpPr txBox="1"/>
          <p:nvPr/>
        </p:nvSpPr>
        <p:spPr>
          <a:xfrm>
            <a:off x="7626485" y="2217907"/>
            <a:ext cx="4046706" cy="2031325"/>
          </a:xfrm>
          <a:prstGeom prst="rect">
            <a:avLst/>
          </a:prstGeom>
          <a:noFill/>
        </p:spPr>
        <p:txBody>
          <a:bodyPr wrap="square" rtlCol="0">
            <a:spAutoFit/>
          </a:bodyPr>
          <a:lstStyle/>
          <a:p>
            <a:pPr marL="285750" indent="-285750">
              <a:buFontTx/>
              <a:buChar char="-"/>
            </a:pPr>
            <a:r>
              <a:rPr lang="en-US" dirty="0"/>
              <a:t>All non-CpG C’s were converted to U’s, which are then incorporated as T’s during PCR amplification </a:t>
            </a:r>
          </a:p>
          <a:p>
            <a:pPr marL="285750" indent="-285750">
              <a:buFontTx/>
              <a:buChar char="-"/>
            </a:pPr>
            <a:r>
              <a:rPr lang="en-US" dirty="0"/>
              <a:t>Results in High T, low C content</a:t>
            </a:r>
          </a:p>
          <a:p>
            <a:pPr marL="285750" indent="-285750">
              <a:buFontTx/>
              <a:buChar char="-"/>
            </a:pPr>
            <a:r>
              <a:rPr lang="en-US" dirty="0"/>
              <a:t>Across all positions , ~50% of sequences have a T</a:t>
            </a:r>
          </a:p>
          <a:p>
            <a:pPr marL="285750" indent="-285750">
              <a:buFontTx/>
              <a:buChar char="-"/>
            </a:pPr>
            <a:endParaRPr lang="en-US" dirty="0"/>
          </a:p>
        </p:txBody>
      </p:sp>
    </p:spTree>
    <p:extLst>
      <p:ext uri="{BB962C8B-B14F-4D97-AF65-F5344CB8AC3E}">
        <p14:creationId xmlns:p14="http://schemas.microsoft.com/office/powerpoint/2010/main" val="3680645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10611-6E1B-2E41-B108-D0DACD44415B}"/>
              </a:ext>
            </a:extLst>
          </p:cNvPr>
          <p:cNvSpPr>
            <a:spLocks noGrp="1"/>
          </p:cNvSpPr>
          <p:nvPr>
            <p:ph type="title"/>
          </p:nvPr>
        </p:nvSpPr>
        <p:spPr/>
        <p:txBody>
          <a:bodyPr/>
          <a:lstStyle/>
          <a:p>
            <a:r>
              <a:rPr lang="en-US" dirty="0"/>
              <a:t>FastQC Report – Read 2, Alpha</a:t>
            </a:r>
          </a:p>
        </p:txBody>
      </p:sp>
      <p:pic>
        <p:nvPicPr>
          <p:cNvPr id="9" name="Content Placeholder 8">
            <a:extLst>
              <a:ext uri="{FF2B5EF4-FFF2-40B4-BE49-F238E27FC236}">
                <a16:creationId xmlns:a16="http://schemas.microsoft.com/office/drawing/2014/main" id="{37000198-3535-C64F-A142-376343FD2FFB}"/>
              </a:ext>
            </a:extLst>
          </p:cNvPr>
          <p:cNvPicPr>
            <a:picLocks noGrp="1" noChangeAspect="1"/>
          </p:cNvPicPr>
          <p:nvPr>
            <p:ph idx="1"/>
          </p:nvPr>
        </p:nvPicPr>
        <p:blipFill>
          <a:blip r:embed="rId2"/>
          <a:stretch>
            <a:fillRect/>
          </a:stretch>
        </p:blipFill>
        <p:spPr>
          <a:xfrm>
            <a:off x="1099508" y="1857030"/>
            <a:ext cx="7576962" cy="3422336"/>
          </a:xfrm>
        </p:spPr>
      </p:pic>
    </p:spTree>
    <p:extLst>
      <p:ext uri="{BB962C8B-B14F-4D97-AF65-F5344CB8AC3E}">
        <p14:creationId xmlns:p14="http://schemas.microsoft.com/office/powerpoint/2010/main" val="23783809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28984</TotalTime>
  <Words>1514</Words>
  <Application>Microsoft Macintosh PowerPoint</Application>
  <PresentationFormat>Widescreen</PresentationFormat>
  <Paragraphs>129</Paragraphs>
  <Slides>24</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DNA methylation data analysis for whole-genome bisulfite sequenced primary human α/β cells</vt:lpstr>
      <vt:lpstr>PowerPoint Presentation</vt:lpstr>
      <vt:lpstr>PowerPoint Presentation</vt:lpstr>
      <vt:lpstr>PowerPoint Presentation</vt:lpstr>
      <vt:lpstr>Metadata – Alpha cells</vt:lpstr>
      <vt:lpstr>Metadata – Beta cells </vt:lpstr>
      <vt:lpstr>FastQC Report – Read 1, Alpha</vt:lpstr>
      <vt:lpstr>Per base sequence content – Read 1, Alpha</vt:lpstr>
      <vt:lpstr>FastQC Report – Read 2, Alpha</vt:lpstr>
      <vt:lpstr>Per base sequence content – Read 2, Alpha</vt:lpstr>
      <vt:lpstr>FastQC Report – Read 1, Beta</vt:lpstr>
      <vt:lpstr>FastQC Report – Read 2, Beta</vt:lpstr>
      <vt:lpstr>Number of paired-end reads should be the same</vt:lpstr>
      <vt:lpstr>Map stats – Beta cells </vt:lpstr>
      <vt:lpstr>Map stats – Alpha cells </vt:lpstr>
      <vt:lpstr>Removing duplicates </vt:lpstr>
      <vt:lpstr>Removing duplicates</vt:lpstr>
      <vt:lpstr>Estimating bisulfite conversion rate </vt:lpstr>
      <vt:lpstr>Estimating bisulfite conversion rate: Alpha &amp; Beta </vt:lpstr>
      <vt:lpstr>Computing single-site methylation levels for all C’s in both CpG and non-CpG contexts</vt:lpstr>
      <vt:lpstr>Size filter, then cross ref vs RefSeq TSS/Exons</vt:lpstr>
      <vt:lpstr>No filtering for TSS/Exon/Size</vt:lpstr>
      <vt:lpstr>Filter for TSS/Exon but not Size  </vt:lpstr>
      <vt:lpstr>seqinfo() function with Granges package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DNA methylation data analysis for whole-genome bisulfite sequenced primary α/β cells</dc:title>
  <dc:creator>Verda Agan</dc:creator>
  <cp:lastModifiedBy>Verda Agan</cp:lastModifiedBy>
  <cp:revision>33</cp:revision>
  <dcterms:created xsi:type="dcterms:W3CDTF">2020-08-19T18:07:29Z</dcterms:created>
  <dcterms:modified xsi:type="dcterms:W3CDTF">2020-11-29T20:32:27Z</dcterms:modified>
</cp:coreProperties>
</file>

<file path=docProps/thumbnail.jpeg>
</file>